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106"/>
  </p:notesMasterIdLst>
  <p:handoutMasterIdLst>
    <p:handoutMasterId r:id="rId107"/>
  </p:handoutMasterIdLst>
  <p:sldIdLst>
    <p:sldId id="531" r:id="rId4"/>
    <p:sldId id="532" r:id="rId5"/>
    <p:sldId id="533" r:id="rId6"/>
    <p:sldId id="534" r:id="rId7"/>
    <p:sldId id="535" r:id="rId8"/>
    <p:sldId id="536" r:id="rId9"/>
    <p:sldId id="537" r:id="rId10"/>
    <p:sldId id="258" r:id="rId11"/>
    <p:sldId id="259" r:id="rId12"/>
    <p:sldId id="468" r:id="rId13"/>
    <p:sldId id="477" r:id="rId14"/>
    <p:sldId id="294" r:id="rId15"/>
    <p:sldId id="326" r:id="rId16"/>
    <p:sldId id="264" r:id="rId17"/>
    <p:sldId id="324" r:id="rId18"/>
    <p:sldId id="317" r:id="rId19"/>
    <p:sldId id="476" r:id="rId20"/>
    <p:sldId id="471" r:id="rId21"/>
    <p:sldId id="346" r:id="rId22"/>
    <p:sldId id="348" r:id="rId23"/>
    <p:sldId id="403" r:id="rId24"/>
    <p:sldId id="405" r:id="rId25"/>
    <p:sldId id="352" r:id="rId26"/>
    <p:sldId id="353" r:id="rId27"/>
    <p:sldId id="354" r:id="rId28"/>
    <p:sldId id="406" r:id="rId29"/>
    <p:sldId id="408" r:id="rId30"/>
    <p:sldId id="411" r:id="rId31"/>
    <p:sldId id="472" r:id="rId32"/>
    <p:sldId id="475" r:id="rId33"/>
    <p:sldId id="473" r:id="rId34"/>
    <p:sldId id="474" r:id="rId35"/>
    <p:sldId id="434" r:id="rId36"/>
    <p:sldId id="450" r:id="rId37"/>
    <p:sldId id="451" r:id="rId38"/>
    <p:sldId id="452" r:id="rId39"/>
    <p:sldId id="442" r:id="rId40"/>
    <p:sldId id="453" r:id="rId41"/>
    <p:sldId id="446" r:id="rId42"/>
    <p:sldId id="447" r:id="rId43"/>
    <p:sldId id="454" r:id="rId44"/>
    <p:sldId id="448" r:id="rId45"/>
    <p:sldId id="299" r:id="rId46"/>
    <p:sldId id="458" r:id="rId47"/>
    <p:sldId id="267" r:id="rId48"/>
    <p:sldId id="456" r:id="rId49"/>
    <p:sldId id="429" r:id="rId50"/>
    <p:sldId id="421" r:id="rId51"/>
    <p:sldId id="345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496" r:id="rId71"/>
    <p:sldId id="497" r:id="rId72"/>
    <p:sldId id="498" r:id="rId73"/>
    <p:sldId id="499" r:id="rId74"/>
    <p:sldId id="500" r:id="rId75"/>
    <p:sldId id="501" r:id="rId76"/>
    <p:sldId id="502" r:id="rId77"/>
    <p:sldId id="503" r:id="rId78"/>
    <p:sldId id="504" r:id="rId79"/>
    <p:sldId id="505" r:id="rId80"/>
    <p:sldId id="506" r:id="rId81"/>
    <p:sldId id="507" r:id="rId82"/>
    <p:sldId id="508" r:id="rId83"/>
    <p:sldId id="509" r:id="rId84"/>
    <p:sldId id="510" r:id="rId85"/>
    <p:sldId id="511" r:id="rId86"/>
    <p:sldId id="512" r:id="rId87"/>
    <p:sldId id="513" r:id="rId88"/>
    <p:sldId id="514" r:id="rId89"/>
    <p:sldId id="515" r:id="rId90"/>
    <p:sldId id="516" r:id="rId91"/>
    <p:sldId id="517" r:id="rId92"/>
    <p:sldId id="518" r:id="rId93"/>
    <p:sldId id="519" r:id="rId94"/>
    <p:sldId id="520" r:id="rId95"/>
    <p:sldId id="521" r:id="rId96"/>
    <p:sldId id="522" r:id="rId97"/>
    <p:sldId id="523" r:id="rId98"/>
    <p:sldId id="524" r:id="rId99"/>
    <p:sldId id="525" r:id="rId100"/>
    <p:sldId id="526" r:id="rId101"/>
    <p:sldId id="527" r:id="rId102"/>
    <p:sldId id="528" r:id="rId103"/>
    <p:sldId id="529" r:id="rId104"/>
    <p:sldId id="530" r:id="rId105"/>
  </p:sldIdLst>
  <p:sldSz cx="9144000" cy="6858000" type="screen4x3"/>
  <p:notesSz cx="6858000" cy="9144000"/>
  <p:custDataLst>
    <p:tags r:id="rId1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软件仓库" initials="软件仓库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FF2BD8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97" autoAdjust="0"/>
  </p:normalViewPr>
  <p:slideViewPr>
    <p:cSldViewPr>
      <p:cViewPr>
        <p:scale>
          <a:sx n="80" d="100"/>
          <a:sy n="80" d="100"/>
        </p:scale>
        <p:origin x="-216" y="-48"/>
      </p:cViewPr>
      <p:guideLst>
        <p:guide orient="horz" pos="2116"/>
        <p:guide pos="280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2856" y="-96"/>
      </p:cViewPr>
      <p:guideLst>
        <p:guide orient="horz" pos="2821"/>
        <p:guide pos="21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2" Type="http://schemas.openxmlformats.org/officeDocument/2006/relationships/tags" Target="tags/tag7.xml"/><Relationship Id="rId111" Type="http://schemas.openxmlformats.org/officeDocument/2006/relationships/commentAuthors" Target="commentAuthors.xml"/><Relationship Id="rId110" Type="http://schemas.openxmlformats.org/officeDocument/2006/relationships/tableStyles" Target="tableStyles.xml"/><Relationship Id="rId11" Type="http://schemas.openxmlformats.org/officeDocument/2006/relationships/slide" Target="slides/slide8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handoutMaster" Target="handoutMasters/handoutMaster1.xml"/><Relationship Id="rId106" Type="http://schemas.openxmlformats.org/officeDocument/2006/relationships/notesMaster" Target="notesMasters/notesMaster1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76601-6DA3-4F91-AD37-5DA2E21C0B0E}" type="doc">
      <dgm:prSet loTypeId="urn:microsoft.com/office/officeart/2005/8/layout/orgChart1#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2045ADF8-FACA-4F4F-B259-48C80C3D6FFA}">
      <dgm:prSet phldrT="[文本]" custT="1"/>
      <dgm:spPr/>
      <dgm:t>
        <a:bodyPr/>
        <a:lstStyle/>
        <a:p>
          <a:r>
            <a:rPr lang="zh-CN" altLang="en-US" sz="4000" b="1" dirty="0" smtClean="0"/>
            <a:t>电子元器件识别与检测</a:t>
          </a:r>
          <a:endParaRPr lang="zh-CN" altLang="en-US" sz="4000" b="1" dirty="0"/>
        </a:p>
      </dgm:t>
    </dgm:pt>
    <dgm:pt modelId="{D83EF367-B04F-4061-8253-33BE6B62576B}" cxnId="{D41616EC-F1C2-4227-A68A-A13684EC0B99}" type="parTrans">
      <dgm:prSet/>
      <dgm:spPr/>
      <dgm:t>
        <a:bodyPr/>
        <a:lstStyle/>
        <a:p>
          <a:endParaRPr lang="zh-CN" altLang="en-US"/>
        </a:p>
      </dgm:t>
    </dgm:pt>
    <dgm:pt modelId="{F1C1C634-3704-4090-AAC6-BEFEED70CAEA}" cxnId="{D41616EC-F1C2-4227-A68A-A13684EC0B99}" type="sibTrans">
      <dgm:prSet/>
      <dgm:spPr/>
      <dgm:t>
        <a:bodyPr/>
        <a:lstStyle/>
        <a:p>
          <a:endParaRPr lang="zh-CN" altLang="en-US"/>
        </a:p>
      </dgm:t>
    </dgm:pt>
    <dgm:pt modelId="{534C5CB4-7B3D-4D80-9CE8-949EC193EF38}">
      <dgm:prSet phldrT="[文本]" custT="1"/>
      <dgm:spPr/>
      <dgm:t>
        <a:bodyPr/>
        <a:lstStyle/>
        <a:p>
          <a:r>
            <a:rPr lang="zh-CN" altLang="en-US" sz="3200" b="1" dirty="0" smtClean="0">
              <a:solidFill>
                <a:srgbClr val="0000FF"/>
              </a:solidFill>
            </a:rPr>
            <a:t>电阻</a:t>
          </a:r>
          <a:endParaRPr lang="zh-CN" altLang="en-US" sz="3200" b="1" dirty="0">
            <a:solidFill>
              <a:srgbClr val="0000FF"/>
            </a:solidFill>
          </a:endParaRPr>
        </a:p>
      </dgm:t>
    </dgm:pt>
    <dgm:pt modelId="{734E19F6-6CF1-4BA8-9588-B5070013C878}" cxnId="{299EA922-FD40-4534-8386-6FB4255CC157}" type="parTrans">
      <dgm:prSet/>
      <dgm:spPr/>
      <dgm:t>
        <a:bodyPr/>
        <a:lstStyle/>
        <a:p>
          <a:endParaRPr lang="zh-CN" altLang="en-US"/>
        </a:p>
      </dgm:t>
    </dgm:pt>
    <dgm:pt modelId="{8589BD9F-FC1D-458D-B265-360DB1D43726}" cxnId="{299EA922-FD40-4534-8386-6FB4255CC157}" type="sibTrans">
      <dgm:prSet/>
      <dgm:spPr/>
      <dgm:t>
        <a:bodyPr/>
        <a:lstStyle/>
        <a:p>
          <a:endParaRPr lang="zh-CN" altLang="en-US"/>
        </a:p>
      </dgm:t>
    </dgm:pt>
    <dgm:pt modelId="{7204246C-022A-4D46-808E-9AC0402CA317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0000FF"/>
              </a:solidFill>
            </a:rPr>
            <a:t>电容</a:t>
          </a:r>
          <a:endParaRPr lang="zh-CN" altLang="en-US" b="1" dirty="0">
            <a:solidFill>
              <a:srgbClr val="0000FF"/>
            </a:solidFill>
          </a:endParaRPr>
        </a:p>
      </dgm:t>
    </dgm:pt>
    <dgm:pt modelId="{BB758068-0774-4F85-8C67-189F8982BF35}" cxnId="{D3F585FD-6A5E-4226-B028-F6643BB882CB}" type="parTrans">
      <dgm:prSet/>
      <dgm:spPr/>
      <dgm:t>
        <a:bodyPr/>
        <a:lstStyle/>
        <a:p>
          <a:endParaRPr lang="zh-CN" altLang="en-US"/>
        </a:p>
      </dgm:t>
    </dgm:pt>
    <dgm:pt modelId="{931241F2-8E40-41FB-A929-0B8CF85BEDD0}" cxnId="{D3F585FD-6A5E-4226-B028-F6643BB882CB}" type="sibTrans">
      <dgm:prSet/>
      <dgm:spPr/>
      <dgm:t>
        <a:bodyPr/>
        <a:lstStyle/>
        <a:p>
          <a:endParaRPr lang="zh-CN" altLang="en-US"/>
        </a:p>
      </dgm:t>
    </dgm:pt>
    <dgm:pt modelId="{7052F8F8-169E-4501-995B-EACEF99130E7}">
      <dgm:prSet phldrT="[文本]"/>
      <dgm:spPr/>
      <dgm:t>
        <a:bodyPr/>
        <a:lstStyle/>
        <a:p>
          <a:r>
            <a:rPr lang="zh-CN" altLang="en-US" b="1" dirty="0" smtClean="0"/>
            <a:t>电感</a:t>
          </a:r>
          <a:endParaRPr lang="zh-CN" altLang="en-US" b="1" dirty="0"/>
        </a:p>
      </dgm:t>
    </dgm:pt>
    <dgm:pt modelId="{5670EA96-740E-4260-84EB-26167984E022}" cxnId="{9DA70A8E-9647-4491-8BDE-E12254B57F9B}" type="parTrans">
      <dgm:prSet/>
      <dgm:spPr/>
      <dgm:t>
        <a:bodyPr/>
        <a:lstStyle/>
        <a:p>
          <a:endParaRPr lang="zh-CN" altLang="en-US"/>
        </a:p>
      </dgm:t>
    </dgm:pt>
    <dgm:pt modelId="{9E508D10-1B6D-415E-86BE-F8ECFE920B4A}" cxnId="{9DA70A8E-9647-4491-8BDE-E12254B57F9B}" type="sibTrans">
      <dgm:prSet/>
      <dgm:spPr/>
      <dgm:t>
        <a:bodyPr/>
        <a:lstStyle/>
        <a:p>
          <a:endParaRPr lang="zh-CN" altLang="en-US"/>
        </a:p>
      </dgm:t>
    </dgm:pt>
    <dgm:pt modelId="{71900E58-D799-4AC0-8790-42A51672E3A6}">
      <dgm:prSet phldrT="[文本]"/>
      <dgm:spPr/>
      <dgm:t>
        <a:bodyPr/>
        <a:lstStyle/>
        <a:p>
          <a:r>
            <a:rPr lang="zh-CN" altLang="en-US" b="1" dirty="0" smtClean="0"/>
            <a:t>三极管</a:t>
          </a:r>
          <a:endParaRPr lang="zh-CN" altLang="en-US" b="1" dirty="0"/>
        </a:p>
      </dgm:t>
    </dgm:pt>
    <dgm:pt modelId="{1B97E5EF-EF98-4FF1-B07B-7F53C5141D9B}" cxnId="{6FBA6DD6-DE87-4CE5-890C-2E11270390B7}" type="parTrans">
      <dgm:prSet/>
      <dgm:spPr/>
      <dgm:t>
        <a:bodyPr/>
        <a:lstStyle/>
        <a:p>
          <a:endParaRPr lang="zh-CN" altLang="en-US"/>
        </a:p>
      </dgm:t>
    </dgm:pt>
    <dgm:pt modelId="{004F1391-2CDE-45BE-B3CC-FCE12DA0854D}" cxnId="{6FBA6DD6-DE87-4CE5-890C-2E11270390B7}" type="sibTrans">
      <dgm:prSet/>
      <dgm:spPr/>
      <dgm:t>
        <a:bodyPr/>
        <a:lstStyle/>
        <a:p>
          <a:endParaRPr lang="zh-CN" altLang="en-US"/>
        </a:p>
      </dgm:t>
    </dgm:pt>
    <dgm:pt modelId="{F35C371A-E087-412C-8ABF-2859892730D4}">
      <dgm:prSet phldrT="[文本]"/>
      <dgm:spPr/>
      <dgm:t>
        <a:bodyPr/>
        <a:lstStyle/>
        <a:p>
          <a:r>
            <a:rPr lang="zh-CN" altLang="en-US" b="1" dirty="0" smtClean="0"/>
            <a:t>二极管</a:t>
          </a:r>
          <a:endParaRPr lang="zh-CN" altLang="en-US" b="1" dirty="0"/>
        </a:p>
      </dgm:t>
    </dgm:pt>
    <dgm:pt modelId="{4C1B2F35-4397-4DB4-9D65-C291C3E80556}" cxnId="{A0353071-8CA3-446D-9C9D-F9CEA799E54F}" type="parTrans">
      <dgm:prSet/>
      <dgm:spPr/>
      <dgm:t>
        <a:bodyPr/>
        <a:lstStyle/>
        <a:p>
          <a:endParaRPr lang="zh-CN" altLang="en-US"/>
        </a:p>
      </dgm:t>
    </dgm:pt>
    <dgm:pt modelId="{B73F0D07-BB7A-4327-A476-F760E736FFDC}" cxnId="{A0353071-8CA3-446D-9C9D-F9CEA799E54F}" type="sibTrans">
      <dgm:prSet/>
      <dgm:spPr/>
      <dgm:t>
        <a:bodyPr/>
        <a:lstStyle/>
        <a:p>
          <a:endParaRPr lang="zh-CN" altLang="en-US"/>
        </a:p>
      </dgm:t>
    </dgm:pt>
    <dgm:pt modelId="{D6DCB086-ECA4-46B8-A28D-D866DFB9C862}">
      <dgm:prSet phldrT="[文本]"/>
      <dgm:spPr/>
      <dgm:t>
        <a:bodyPr/>
        <a:lstStyle/>
        <a:p>
          <a:r>
            <a:rPr lang="zh-CN" altLang="en-US" b="1" dirty="0" smtClean="0"/>
            <a:t>集成块</a:t>
          </a:r>
          <a:endParaRPr lang="zh-CN" altLang="en-US" b="1" dirty="0"/>
        </a:p>
      </dgm:t>
    </dgm:pt>
    <dgm:pt modelId="{02C164AE-4ADA-4E5A-BAB1-4871CAB80B89}" cxnId="{0BF69032-2F65-40CA-969D-D80C1B3A4B80}" type="parTrans">
      <dgm:prSet/>
      <dgm:spPr/>
      <dgm:t>
        <a:bodyPr/>
        <a:lstStyle/>
        <a:p>
          <a:endParaRPr lang="zh-CN" altLang="en-US"/>
        </a:p>
      </dgm:t>
    </dgm:pt>
    <dgm:pt modelId="{4D2158FB-E3E8-4211-AC7E-B4FFAC7EB77A}" cxnId="{0BF69032-2F65-40CA-969D-D80C1B3A4B80}" type="sibTrans">
      <dgm:prSet/>
      <dgm:spPr/>
      <dgm:t>
        <a:bodyPr/>
        <a:lstStyle/>
        <a:p>
          <a:endParaRPr lang="zh-CN" altLang="en-US"/>
        </a:p>
      </dgm:t>
    </dgm:pt>
    <dgm:pt modelId="{3A84FC73-925B-49E1-845D-0408DCC0327A}" type="pres">
      <dgm:prSet presAssocID="{D9B76601-6DA3-4F91-AD37-5DA2E21C0B0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3BD828C-E632-4E67-A473-04A9071BA306}" type="pres">
      <dgm:prSet presAssocID="{2045ADF8-FACA-4F4F-B259-48C80C3D6FFA}" presName="hierRoot1" presStyleCnt="0">
        <dgm:presLayoutVars>
          <dgm:hierBranch val="init"/>
        </dgm:presLayoutVars>
      </dgm:prSet>
      <dgm:spPr/>
    </dgm:pt>
    <dgm:pt modelId="{43D8AA48-6E77-4FDC-8224-BAAE84FB2F2D}" type="pres">
      <dgm:prSet presAssocID="{2045ADF8-FACA-4F4F-B259-48C80C3D6FFA}" presName="rootComposite1" presStyleCnt="0"/>
      <dgm:spPr/>
    </dgm:pt>
    <dgm:pt modelId="{F8D25B97-28B4-4FDA-AB7A-E77BC2D1D2B8}" type="pres">
      <dgm:prSet presAssocID="{2045ADF8-FACA-4F4F-B259-48C80C3D6FFA}" presName="rootText1" presStyleLbl="node0" presStyleIdx="0" presStyleCnt="1" custScaleX="551967" custScaleY="173966" custLinFactY="-41676" custLinFactNeighborX="4418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B48610-5F8A-4DA5-803A-E522AA0EB6C2}" type="pres">
      <dgm:prSet presAssocID="{2045ADF8-FACA-4F4F-B259-48C80C3D6FF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7F74959-20DE-4D0F-A469-E3441F02076F}" type="pres">
      <dgm:prSet presAssocID="{2045ADF8-FACA-4F4F-B259-48C80C3D6FFA}" presName="hierChild2" presStyleCnt="0"/>
      <dgm:spPr/>
    </dgm:pt>
    <dgm:pt modelId="{3A65B450-49A3-48DF-928A-7CEC01C5B4A5}" type="pres">
      <dgm:prSet presAssocID="{734E19F6-6CF1-4BA8-9588-B5070013C878}" presName="Name37" presStyleLbl="parChTrans1D2" presStyleIdx="0" presStyleCnt="6"/>
      <dgm:spPr/>
      <dgm:t>
        <a:bodyPr/>
        <a:lstStyle/>
        <a:p>
          <a:endParaRPr lang="zh-CN" altLang="en-US"/>
        </a:p>
      </dgm:t>
    </dgm:pt>
    <dgm:pt modelId="{E28CDB5F-B1A9-4728-8E36-2B06E7FF2769}" type="pres">
      <dgm:prSet presAssocID="{534C5CB4-7B3D-4D80-9CE8-949EC193EF38}" presName="hierRoot2" presStyleCnt="0">
        <dgm:presLayoutVars>
          <dgm:hierBranch val="init"/>
        </dgm:presLayoutVars>
      </dgm:prSet>
      <dgm:spPr/>
    </dgm:pt>
    <dgm:pt modelId="{9454A33F-9EB5-4AAE-A01C-8C58B767D90F}" type="pres">
      <dgm:prSet presAssocID="{534C5CB4-7B3D-4D80-9CE8-949EC193EF38}" presName="rootComposite" presStyleCnt="0"/>
      <dgm:spPr/>
    </dgm:pt>
    <dgm:pt modelId="{F915A28B-CD36-41F3-B0B4-ADAB46CCBB0D}" type="pres">
      <dgm:prSet presAssocID="{534C5CB4-7B3D-4D80-9CE8-949EC193EF38}" presName="rootText" presStyleLbl="node2" presStyleIdx="0" presStyleCnt="6" custLinFactNeighborX="5607" custLinFactNeighborY="-113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B3F228-EB0E-4EE4-B84F-8E064A8D69C4}" type="pres">
      <dgm:prSet presAssocID="{534C5CB4-7B3D-4D80-9CE8-949EC193EF38}" presName="rootConnector" presStyleLbl="node2" presStyleIdx="0" presStyleCnt="6"/>
      <dgm:spPr/>
      <dgm:t>
        <a:bodyPr/>
        <a:lstStyle/>
        <a:p>
          <a:endParaRPr lang="zh-CN" altLang="en-US"/>
        </a:p>
      </dgm:t>
    </dgm:pt>
    <dgm:pt modelId="{F03EDEB0-91EA-4BFD-8625-D564FCABA806}" type="pres">
      <dgm:prSet presAssocID="{534C5CB4-7B3D-4D80-9CE8-949EC193EF38}" presName="hierChild4" presStyleCnt="0"/>
      <dgm:spPr/>
    </dgm:pt>
    <dgm:pt modelId="{94FF6A49-1BC9-4E20-818D-4A867AFD7F8E}" type="pres">
      <dgm:prSet presAssocID="{534C5CB4-7B3D-4D80-9CE8-949EC193EF38}" presName="hierChild5" presStyleCnt="0"/>
      <dgm:spPr/>
    </dgm:pt>
    <dgm:pt modelId="{6251DB0E-6649-4D96-891D-4CAD6B3DD06C}" type="pres">
      <dgm:prSet presAssocID="{BB758068-0774-4F85-8C67-189F8982BF35}" presName="Name37" presStyleLbl="parChTrans1D2" presStyleIdx="1" presStyleCnt="6"/>
      <dgm:spPr/>
      <dgm:t>
        <a:bodyPr/>
        <a:lstStyle/>
        <a:p>
          <a:endParaRPr lang="zh-CN" altLang="en-US"/>
        </a:p>
      </dgm:t>
    </dgm:pt>
    <dgm:pt modelId="{A3B5C695-25FF-47A7-A7CD-084D7423C25A}" type="pres">
      <dgm:prSet presAssocID="{7204246C-022A-4D46-808E-9AC0402CA317}" presName="hierRoot2" presStyleCnt="0">
        <dgm:presLayoutVars>
          <dgm:hierBranch val="init"/>
        </dgm:presLayoutVars>
      </dgm:prSet>
      <dgm:spPr/>
    </dgm:pt>
    <dgm:pt modelId="{9059A9B2-ED88-4B7C-AB9F-A069F2350617}" type="pres">
      <dgm:prSet presAssocID="{7204246C-022A-4D46-808E-9AC0402CA317}" presName="rootComposite" presStyleCnt="0"/>
      <dgm:spPr/>
    </dgm:pt>
    <dgm:pt modelId="{DB19C9AA-5AD0-47D1-83AD-F9CED99AD4A5}" type="pres">
      <dgm:prSet presAssocID="{7204246C-022A-4D46-808E-9AC0402CA317}" presName="rootText" presStyleLbl="node2" presStyleIdx="1" presStyleCnt="6" custLinFactNeighborX="4075" custLinFactNeighborY="-113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8B633C-4C06-4CBF-99CB-F1208479DCC6}" type="pres">
      <dgm:prSet presAssocID="{7204246C-022A-4D46-808E-9AC0402CA317}" presName="rootConnector" presStyleLbl="node2" presStyleIdx="1" presStyleCnt="6"/>
      <dgm:spPr/>
      <dgm:t>
        <a:bodyPr/>
        <a:lstStyle/>
        <a:p>
          <a:endParaRPr lang="zh-CN" altLang="en-US"/>
        </a:p>
      </dgm:t>
    </dgm:pt>
    <dgm:pt modelId="{65F8F0EF-2F6A-4228-90FF-536F8208FC24}" type="pres">
      <dgm:prSet presAssocID="{7204246C-022A-4D46-808E-9AC0402CA317}" presName="hierChild4" presStyleCnt="0"/>
      <dgm:spPr/>
    </dgm:pt>
    <dgm:pt modelId="{43967F0D-5EE2-4FFF-9818-D3E1F27873DA}" type="pres">
      <dgm:prSet presAssocID="{7204246C-022A-4D46-808E-9AC0402CA317}" presName="hierChild5" presStyleCnt="0"/>
      <dgm:spPr/>
    </dgm:pt>
    <dgm:pt modelId="{645E57A7-15D0-41DE-AA4D-88063673D5B3}" type="pres">
      <dgm:prSet presAssocID="{5670EA96-740E-4260-84EB-26167984E022}" presName="Name37" presStyleLbl="parChTrans1D2" presStyleIdx="2" presStyleCnt="6"/>
      <dgm:spPr/>
      <dgm:t>
        <a:bodyPr/>
        <a:lstStyle/>
        <a:p>
          <a:endParaRPr lang="zh-CN" altLang="en-US"/>
        </a:p>
      </dgm:t>
    </dgm:pt>
    <dgm:pt modelId="{D184F9AF-896E-45CA-8580-FF0A523D9E2B}" type="pres">
      <dgm:prSet presAssocID="{7052F8F8-169E-4501-995B-EACEF99130E7}" presName="hierRoot2" presStyleCnt="0">
        <dgm:presLayoutVars>
          <dgm:hierBranch val="init"/>
        </dgm:presLayoutVars>
      </dgm:prSet>
      <dgm:spPr/>
    </dgm:pt>
    <dgm:pt modelId="{6B08EFFB-F196-4B70-811B-00815EEDB94A}" type="pres">
      <dgm:prSet presAssocID="{7052F8F8-169E-4501-995B-EACEF99130E7}" presName="rootComposite" presStyleCnt="0"/>
      <dgm:spPr/>
    </dgm:pt>
    <dgm:pt modelId="{856112E0-0159-4025-90E3-580011DA634D}" type="pres">
      <dgm:prSet presAssocID="{7052F8F8-169E-4501-995B-EACEF99130E7}" presName="rootText" presStyleLbl="node2" presStyleIdx="2" presStyleCnt="6" custLinFactNeighborX="4075" custLinFactNeighborY="-113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7E7F14-5D10-4320-847A-C31025BD5077}" type="pres">
      <dgm:prSet presAssocID="{7052F8F8-169E-4501-995B-EACEF99130E7}" presName="rootConnector" presStyleLbl="node2" presStyleIdx="2" presStyleCnt="6"/>
      <dgm:spPr/>
      <dgm:t>
        <a:bodyPr/>
        <a:lstStyle/>
        <a:p>
          <a:endParaRPr lang="zh-CN" altLang="en-US"/>
        </a:p>
      </dgm:t>
    </dgm:pt>
    <dgm:pt modelId="{DDD1BF16-B0A0-405D-A8D5-368B62071426}" type="pres">
      <dgm:prSet presAssocID="{7052F8F8-169E-4501-995B-EACEF99130E7}" presName="hierChild4" presStyleCnt="0"/>
      <dgm:spPr/>
    </dgm:pt>
    <dgm:pt modelId="{B53CFF79-7FE5-41CE-941D-90F69035BED2}" type="pres">
      <dgm:prSet presAssocID="{7052F8F8-169E-4501-995B-EACEF99130E7}" presName="hierChild5" presStyleCnt="0"/>
      <dgm:spPr/>
    </dgm:pt>
    <dgm:pt modelId="{6AABF427-B12F-428D-952D-156C71EDB578}" type="pres">
      <dgm:prSet presAssocID="{4C1B2F35-4397-4DB4-9D65-C291C3E80556}" presName="Name37" presStyleLbl="parChTrans1D2" presStyleIdx="3" presStyleCnt="6"/>
      <dgm:spPr/>
      <dgm:t>
        <a:bodyPr/>
        <a:lstStyle/>
        <a:p>
          <a:endParaRPr lang="zh-CN" altLang="en-US"/>
        </a:p>
      </dgm:t>
    </dgm:pt>
    <dgm:pt modelId="{07D1EC49-199A-4BB4-8F3E-8671977CC60A}" type="pres">
      <dgm:prSet presAssocID="{F35C371A-E087-412C-8ABF-2859892730D4}" presName="hierRoot2" presStyleCnt="0">
        <dgm:presLayoutVars>
          <dgm:hierBranch val="init"/>
        </dgm:presLayoutVars>
      </dgm:prSet>
      <dgm:spPr/>
    </dgm:pt>
    <dgm:pt modelId="{8E28460E-692F-42A4-8DB2-3EB767FD23EC}" type="pres">
      <dgm:prSet presAssocID="{F35C371A-E087-412C-8ABF-2859892730D4}" presName="rootComposite" presStyleCnt="0"/>
      <dgm:spPr/>
    </dgm:pt>
    <dgm:pt modelId="{A3365C19-E512-45C3-903A-3450F1C31594}" type="pres">
      <dgm:prSet presAssocID="{F35C371A-E087-412C-8ABF-2859892730D4}" presName="rootText" presStyleLbl="node2" presStyleIdx="3" presStyleCnt="6" custLinFactNeighborX="4075" custLinFactNeighborY="-113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7159378-557B-46B2-932D-04E342CEBC20}" type="pres">
      <dgm:prSet presAssocID="{F35C371A-E087-412C-8ABF-2859892730D4}" presName="rootConnector" presStyleLbl="node2" presStyleIdx="3" presStyleCnt="6"/>
      <dgm:spPr/>
      <dgm:t>
        <a:bodyPr/>
        <a:lstStyle/>
        <a:p>
          <a:endParaRPr lang="zh-CN" altLang="en-US"/>
        </a:p>
      </dgm:t>
    </dgm:pt>
    <dgm:pt modelId="{3C15469B-D514-45AB-83B9-C0492304E47A}" type="pres">
      <dgm:prSet presAssocID="{F35C371A-E087-412C-8ABF-2859892730D4}" presName="hierChild4" presStyleCnt="0"/>
      <dgm:spPr/>
    </dgm:pt>
    <dgm:pt modelId="{8DF772CB-2F8E-40EB-BF43-FBB66EA30AD5}" type="pres">
      <dgm:prSet presAssocID="{F35C371A-E087-412C-8ABF-2859892730D4}" presName="hierChild5" presStyleCnt="0"/>
      <dgm:spPr/>
    </dgm:pt>
    <dgm:pt modelId="{38D099E6-25E4-4663-90DF-B303FF309E9F}" type="pres">
      <dgm:prSet presAssocID="{1B97E5EF-EF98-4FF1-B07B-7F53C5141D9B}" presName="Name37" presStyleLbl="parChTrans1D2" presStyleIdx="4" presStyleCnt="6"/>
      <dgm:spPr/>
      <dgm:t>
        <a:bodyPr/>
        <a:lstStyle/>
        <a:p>
          <a:endParaRPr lang="zh-CN" altLang="en-US"/>
        </a:p>
      </dgm:t>
    </dgm:pt>
    <dgm:pt modelId="{93CA190F-347B-43C0-8190-6EEBDEEC6421}" type="pres">
      <dgm:prSet presAssocID="{71900E58-D799-4AC0-8790-42A51672E3A6}" presName="hierRoot2" presStyleCnt="0">
        <dgm:presLayoutVars>
          <dgm:hierBranch val="init"/>
        </dgm:presLayoutVars>
      </dgm:prSet>
      <dgm:spPr/>
    </dgm:pt>
    <dgm:pt modelId="{1846716B-80E9-4605-97C7-5B6BF31C7CE2}" type="pres">
      <dgm:prSet presAssocID="{71900E58-D799-4AC0-8790-42A51672E3A6}" presName="rootComposite" presStyleCnt="0"/>
      <dgm:spPr/>
    </dgm:pt>
    <dgm:pt modelId="{A08B9C6E-D9CA-414A-98E9-C05CC4E2BB08}" type="pres">
      <dgm:prSet presAssocID="{71900E58-D799-4AC0-8790-42A51672E3A6}" presName="rootText" presStyleLbl="node2" presStyleIdx="4" presStyleCnt="6" custLinFactNeighborX="4075" custLinFactNeighborY="-113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1A1CF2-0CDA-4D32-9B9F-5B6D4A21F641}" type="pres">
      <dgm:prSet presAssocID="{71900E58-D799-4AC0-8790-42A51672E3A6}" presName="rootConnector" presStyleLbl="node2" presStyleIdx="4" presStyleCnt="6"/>
      <dgm:spPr/>
      <dgm:t>
        <a:bodyPr/>
        <a:lstStyle/>
        <a:p>
          <a:endParaRPr lang="zh-CN" altLang="en-US"/>
        </a:p>
      </dgm:t>
    </dgm:pt>
    <dgm:pt modelId="{CBD9EBA6-6DDE-42A3-A700-33A8DF5D7BE0}" type="pres">
      <dgm:prSet presAssocID="{71900E58-D799-4AC0-8790-42A51672E3A6}" presName="hierChild4" presStyleCnt="0"/>
      <dgm:spPr/>
    </dgm:pt>
    <dgm:pt modelId="{898E564F-2791-48C7-8931-021881A33199}" type="pres">
      <dgm:prSet presAssocID="{71900E58-D799-4AC0-8790-42A51672E3A6}" presName="hierChild5" presStyleCnt="0"/>
      <dgm:spPr/>
    </dgm:pt>
    <dgm:pt modelId="{51BF2BF3-2A4C-44C0-B82D-3466D9113043}" type="pres">
      <dgm:prSet presAssocID="{02C164AE-4ADA-4E5A-BAB1-4871CAB80B89}" presName="Name37" presStyleLbl="parChTrans1D2" presStyleIdx="5" presStyleCnt="6"/>
      <dgm:spPr/>
      <dgm:t>
        <a:bodyPr/>
        <a:lstStyle/>
        <a:p>
          <a:endParaRPr lang="zh-CN" altLang="en-US"/>
        </a:p>
      </dgm:t>
    </dgm:pt>
    <dgm:pt modelId="{A4483AC7-34E0-4023-86F2-ED904572E45A}" type="pres">
      <dgm:prSet presAssocID="{D6DCB086-ECA4-46B8-A28D-D866DFB9C862}" presName="hierRoot2" presStyleCnt="0">
        <dgm:presLayoutVars>
          <dgm:hierBranch val="init"/>
        </dgm:presLayoutVars>
      </dgm:prSet>
      <dgm:spPr/>
    </dgm:pt>
    <dgm:pt modelId="{37ED43D5-6F95-4BFD-8C51-42BFF622EA8C}" type="pres">
      <dgm:prSet presAssocID="{D6DCB086-ECA4-46B8-A28D-D866DFB9C862}" presName="rootComposite" presStyleCnt="0"/>
      <dgm:spPr/>
    </dgm:pt>
    <dgm:pt modelId="{CBE3936F-E4FF-4F18-9E78-3573B2EEA87E}" type="pres">
      <dgm:prSet presAssocID="{D6DCB086-ECA4-46B8-A28D-D866DFB9C862}" presName="rootText" presStyleLbl="node2" presStyleIdx="5" presStyleCnt="6" custLinFactNeighborX="4075" custLinFactNeighborY="-113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1D7F69-4DB5-40DA-B3B7-4AFB1FCF5200}" type="pres">
      <dgm:prSet presAssocID="{D6DCB086-ECA4-46B8-A28D-D866DFB9C862}" presName="rootConnector" presStyleLbl="node2" presStyleIdx="5" presStyleCnt="6"/>
      <dgm:spPr/>
      <dgm:t>
        <a:bodyPr/>
        <a:lstStyle/>
        <a:p>
          <a:endParaRPr lang="zh-CN" altLang="en-US"/>
        </a:p>
      </dgm:t>
    </dgm:pt>
    <dgm:pt modelId="{74CCBBC8-0BE4-48F0-BFC0-798E28247AB5}" type="pres">
      <dgm:prSet presAssocID="{D6DCB086-ECA4-46B8-A28D-D866DFB9C862}" presName="hierChild4" presStyleCnt="0"/>
      <dgm:spPr/>
    </dgm:pt>
    <dgm:pt modelId="{91A9846C-5C50-4D55-8605-D553B072DC33}" type="pres">
      <dgm:prSet presAssocID="{D6DCB086-ECA4-46B8-A28D-D866DFB9C862}" presName="hierChild5" presStyleCnt="0"/>
      <dgm:spPr/>
    </dgm:pt>
    <dgm:pt modelId="{0CD796E9-1C7E-4935-8CA1-3C6608BEA857}" type="pres">
      <dgm:prSet presAssocID="{2045ADF8-FACA-4F4F-B259-48C80C3D6FFA}" presName="hierChild3" presStyleCnt="0"/>
      <dgm:spPr/>
    </dgm:pt>
  </dgm:ptLst>
  <dgm:cxnLst>
    <dgm:cxn modelId="{D7B161A3-2BCE-46D0-9AC0-49268D0F1DBA}" type="presOf" srcId="{71900E58-D799-4AC0-8790-42A51672E3A6}" destId="{A08B9C6E-D9CA-414A-98E9-C05CC4E2BB08}" srcOrd="0" destOrd="0" presId="urn:microsoft.com/office/officeart/2005/8/layout/orgChart1#1"/>
    <dgm:cxn modelId="{0BF69032-2F65-40CA-969D-D80C1B3A4B80}" srcId="{2045ADF8-FACA-4F4F-B259-48C80C3D6FFA}" destId="{D6DCB086-ECA4-46B8-A28D-D866DFB9C862}" srcOrd="5" destOrd="0" parTransId="{02C164AE-4ADA-4E5A-BAB1-4871CAB80B89}" sibTransId="{4D2158FB-E3E8-4211-AC7E-B4FFAC7EB77A}"/>
    <dgm:cxn modelId="{534C1127-11C5-40C5-ABCF-598B21040477}" type="presOf" srcId="{734E19F6-6CF1-4BA8-9588-B5070013C878}" destId="{3A65B450-49A3-48DF-928A-7CEC01C5B4A5}" srcOrd="0" destOrd="0" presId="urn:microsoft.com/office/officeart/2005/8/layout/orgChart1#1"/>
    <dgm:cxn modelId="{A87F6763-2CE5-40FF-A135-9379E676744D}" type="presOf" srcId="{1B97E5EF-EF98-4FF1-B07B-7F53C5141D9B}" destId="{38D099E6-25E4-4663-90DF-B303FF309E9F}" srcOrd="0" destOrd="0" presId="urn:microsoft.com/office/officeart/2005/8/layout/orgChart1#1"/>
    <dgm:cxn modelId="{697DE745-BC49-40EB-B8C5-C55A43276181}" type="presOf" srcId="{2045ADF8-FACA-4F4F-B259-48C80C3D6FFA}" destId="{F8D25B97-28B4-4FDA-AB7A-E77BC2D1D2B8}" srcOrd="0" destOrd="0" presId="urn:microsoft.com/office/officeart/2005/8/layout/orgChart1#1"/>
    <dgm:cxn modelId="{299EA922-FD40-4534-8386-6FB4255CC157}" srcId="{2045ADF8-FACA-4F4F-B259-48C80C3D6FFA}" destId="{534C5CB4-7B3D-4D80-9CE8-949EC193EF38}" srcOrd="0" destOrd="0" parTransId="{734E19F6-6CF1-4BA8-9588-B5070013C878}" sibTransId="{8589BD9F-FC1D-458D-B265-360DB1D43726}"/>
    <dgm:cxn modelId="{98D83433-A976-4C75-ABAF-C7E66C3EEBE7}" type="presOf" srcId="{F35C371A-E087-412C-8ABF-2859892730D4}" destId="{17159378-557B-46B2-932D-04E342CEBC20}" srcOrd="1" destOrd="0" presId="urn:microsoft.com/office/officeart/2005/8/layout/orgChart1#1"/>
    <dgm:cxn modelId="{749ABC6F-42C2-4615-8391-FFAF5B604A87}" type="presOf" srcId="{D6DCB086-ECA4-46B8-A28D-D866DFB9C862}" destId="{CBE3936F-E4FF-4F18-9E78-3573B2EEA87E}" srcOrd="0" destOrd="0" presId="urn:microsoft.com/office/officeart/2005/8/layout/orgChart1#1"/>
    <dgm:cxn modelId="{15EC3586-6FF4-4F5A-91C7-550F2C8612B6}" type="presOf" srcId="{7052F8F8-169E-4501-995B-EACEF99130E7}" destId="{856112E0-0159-4025-90E3-580011DA634D}" srcOrd="0" destOrd="0" presId="urn:microsoft.com/office/officeart/2005/8/layout/orgChart1#1"/>
    <dgm:cxn modelId="{31F8E2D8-095B-4E51-8196-F77538B830BE}" type="presOf" srcId="{D6DCB086-ECA4-46B8-A28D-D866DFB9C862}" destId="{421D7F69-4DB5-40DA-B3B7-4AFB1FCF5200}" srcOrd="1" destOrd="0" presId="urn:microsoft.com/office/officeart/2005/8/layout/orgChart1#1"/>
    <dgm:cxn modelId="{D3F585FD-6A5E-4226-B028-F6643BB882CB}" srcId="{2045ADF8-FACA-4F4F-B259-48C80C3D6FFA}" destId="{7204246C-022A-4D46-808E-9AC0402CA317}" srcOrd="1" destOrd="0" parTransId="{BB758068-0774-4F85-8C67-189F8982BF35}" sibTransId="{931241F2-8E40-41FB-A929-0B8CF85BEDD0}"/>
    <dgm:cxn modelId="{428B6BBB-50EF-4AD4-9963-E6354B9105A0}" type="presOf" srcId="{02C164AE-4ADA-4E5A-BAB1-4871CAB80B89}" destId="{51BF2BF3-2A4C-44C0-B82D-3466D9113043}" srcOrd="0" destOrd="0" presId="urn:microsoft.com/office/officeart/2005/8/layout/orgChart1#1"/>
    <dgm:cxn modelId="{A0353071-8CA3-446D-9C9D-F9CEA799E54F}" srcId="{2045ADF8-FACA-4F4F-B259-48C80C3D6FFA}" destId="{F35C371A-E087-412C-8ABF-2859892730D4}" srcOrd="3" destOrd="0" parTransId="{4C1B2F35-4397-4DB4-9D65-C291C3E80556}" sibTransId="{B73F0D07-BB7A-4327-A476-F760E736FFDC}"/>
    <dgm:cxn modelId="{84412CF8-0B47-48E2-A1CA-AD2E6EE35C5E}" type="presOf" srcId="{2045ADF8-FACA-4F4F-B259-48C80C3D6FFA}" destId="{C7B48610-5F8A-4DA5-803A-E522AA0EB6C2}" srcOrd="1" destOrd="0" presId="urn:microsoft.com/office/officeart/2005/8/layout/orgChart1#1"/>
    <dgm:cxn modelId="{802112BA-27AA-4AB2-BFF4-CA8E087B47B5}" type="presOf" srcId="{7052F8F8-169E-4501-995B-EACEF99130E7}" destId="{C87E7F14-5D10-4320-847A-C31025BD5077}" srcOrd="1" destOrd="0" presId="urn:microsoft.com/office/officeart/2005/8/layout/orgChart1#1"/>
    <dgm:cxn modelId="{D822387F-C718-429D-AC5F-278BEFD3FE3E}" type="presOf" srcId="{7204246C-022A-4D46-808E-9AC0402CA317}" destId="{D38B633C-4C06-4CBF-99CB-F1208479DCC6}" srcOrd="1" destOrd="0" presId="urn:microsoft.com/office/officeart/2005/8/layout/orgChart1#1"/>
    <dgm:cxn modelId="{7D770596-7CEA-4141-B4EE-5249F4B2F686}" type="presOf" srcId="{5670EA96-740E-4260-84EB-26167984E022}" destId="{645E57A7-15D0-41DE-AA4D-88063673D5B3}" srcOrd="0" destOrd="0" presId="urn:microsoft.com/office/officeart/2005/8/layout/orgChart1#1"/>
    <dgm:cxn modelId="{DC0A6C6A-84C5-4FA0-9415-1D6EF5F99BEE}" type="presOf" srcId="{534C5CB4-7B3D-4D80-9CE8-949EC193EF38}" destId="{E6B3F228-EB0E-4EE4-B84F-8E064A8D69C4}" srcOrd="1" destOrd="0" presId="urn:microsoft.com/office/officeart/2005/8/layout/orgChart1#1"/>
    <dgm:cxn modelId="{D41616EC-F1C2-4227-A68A-A13684EC0B99}" srcId="{D9B76601-6DA3-4F91-AD37-5DA2E21C0B0E}" destId="{2045ADF8-FACA-4F4F-B259-48C80C3D6FFA}" srcOrd="0" destOrd="0" parTransId="{D83EF367-B04F-4061-8253-33BE6B62576B}" sibTransId="{F1C1C634-3704-4090-AAC6-BEFEED70CAEA}"/>
    <dgm:cxn modelId="{9643FC3C-5320-4655-87F5-CFCC06BF3BB2}" type="presOf" srcId="{4C1B2F35-4397-4DB4-9D65-C291C3E80556}" destId="{6AABF427-B12F-428D-952D-156C71EDB578}" srcOrd="0" destOrd="0" presId="urn:microsoft.com/office/officeart/2005/8/layout/orgChart1#1"/>
    <dgm:cxn modelId="{C84D07F8-F2FE-489B-889E-A2A1ED3AD89B}" type="presOf" srcId="{71900E58-D799-4AC0-8790-42A51672E3A6}" destId="{F41A1CF2-0CDA-4D32-9B9F-5B6D4A21F641}" srcOrd="1" destOrd="0" presId="urn:microsoft.com/office/officeart/2005/8/layout/orgChart1#1"/>
    <dgm:cxn modelId="{3E222C9A-41A4-44C9-841B-16AAACAC2936}" type="presOf" srcId="{BB758068-0774-4F85-8C67-189F8982BF35}" destId="{6251DB0E-6649-4D96-891D-4CAD6B3DD06C}" srcOrd="0" destOrd="0" presId="urn:microsoft.com/office/officeart/2005/8/layout/orgChart1#1"/>
    <dgm:cxn modelId="{6FBA6DD6-DE87-4CE5-890C-2E11270390B7}" srcId="{2045ADF8-FACA-4F4F-B259-48C80C3D6FFA}" destId="{71900E58-D799-4AC0-8790-42A51672E3A6}" srcOrd="4" destOrd="0" parTransId="{1B97E5EF-EF98-4FF1-B07B-7F53C5141D9B}" sibTransId="{004F1391-2CDE-45BE-B3CC-FCE12DA0854D}"/>
    <dgm:cxn modelId="{8D16526B-BE19-43AB-AA5B-AAB4576128A6}" type="presOf" srcId="{D9B76601-6DA3-4F91-AD37-5DA2E21C0B0E}" destId="{3A84FC73-925B-49E1-845D-0408DCC0327A}" srcOrd="0" destOrd="0" presId="urn:microsoft.com/office/officeart/2005/8/layout/orgChart1#1"/>
    <dgm:cxn modelId="{8259E7A2-FD34-448F-8BDA-23A1CB99BDE5}" type="presOf" srcId="{F35C371A-E087-412C-8ABF-2859892730D4}" destId="{A3365C19-E512-45C3-903A-3450F1C31594}" srcOrd="0" destOrd="0" presId="urn:microsoft.com/office/officeart/2005/8/layout/orgChart1#1"/>
    <dgm:cxn modelId="{E573F54B-4F1B-4883-A833-4BD8A49F94EE}" type="presOf" srcId="{534C5CB4-7B3D-4D80-9CE8-949EC193EF38}" destId="{F915A28B-CD36-41F3-B0B4-ADAB46CCBB0D}" srcOrd="0" destOrd="0" presId="urn:microsoft.com/office/officeart/2005/8/layout/orgChart1#1"/>
    <dgm:cxn modelId="{9F8CAC02-9A5D-40D2-B28C-071913DB5520}" type="presOf" srcId="{7204246C-022A-4D46-808E-9AC0402CA317}" destId="{DB19C9AA-5AD0-47D1-83AD-F9CED99AD4A5}" srcOrd="0" destOrd="0" presId="urn:microsoft.com/office/officeart/2005/8/layout/orgChart1#1"/>
    <dgm:cxn modelId="{9DA70A8E-9647-4491-8BDE-E12254B57F9B}" srcId="{2045ADF8-FACA-4F4F-B259-48C80C3D6FFA}" destId="{7052F8F8-169E-4501-995B-EACEF99130E7}" srcOrd="2" destOrd="0" parTransId="{5670EA96-740E-4260-84EB-26167984E022}" sibTransId="{9E508D10-1B6D-415E-86BE-F8ECFE920B4A}"/>
    <dgm:cxn modelId="{DDB0135D-C13E-4FA1-B324-93DDE5FC94E3}" type="presParOf" srcId="{3A84FC73-925B-49E1-845D-0408DCC0327A}" destId="{03BD828C-E632-4E67-A473-04A9071BA306}" srcOrd="0" destOrd="0" presId="urn:microsoft.com/office/officeart/2005/8/layout/orgChart1#1"/>
    <dgm:cxn modelId="{9453DDB6-73C6-4DEE-87A2-536F9D247630}" type="presParOf" srcId="{03BD828C-E632-4E67-A473-04A9071BA306}" destId="{43D8AA48-6E77-4FDC-8224-BAAE84FB2F2D}" srcOrd="0" destOrd="0" presId="urn:microsoft.com/office/officeart/2005/8/layout/orgChart1#1"/>
    <dgm:cxn modelId="{40D96137-4B71-41D7-9CE8-E4B79B459C6A}" type="presParOf" srcId="{43D8AA48-6E77-4FDC-8224-BAAE84FB2F2D}" destId="{F8D25B97-28B4-4FDA-AB7A-E77BC2D1D2B8}" srcOrd="0" destOrd="0" presId="urn:microsoft.com/office/officeart/2005/8/layout/orgChart1#1"/>
    <dgm:cxn modelId="{A297B184-6EC0-4B1F-9B93-B9CC3B20ED52}" type="presParOf" srcId="{43D8AA48-6E77-4FDC-8224-BAAE84FB2F2D}" destId="{C7B48610-5F8A-4DA5-803A-E522AA0EB6C2}" srcOrd="1" destOrd="0" presId="urn:microsoft.com/office/officeart/2005/8/layout/orgChart1#1"/>
    <dgm:cxn modelId="{7F04A114-D537-4C5F-A283-DF8A1C2A3CE5}" type="presParOf" srcId="{03BD828C-E632-4E67-A473-04A9071BA306}" destId="{D7F74959-20DE-4D0F-A469-E3441F02076F}" srcOrd="1" destOrd="0" presId="urn:microsoft.com/office/officeart/2005/8/layout/orgChart1#1"/>
    <dgm:cxn modelId="{6D482788-1F78-474A-A244-AAA6A3F5A5A7}" type="presParOf" srcId="{D7F74959-20DE-4D0F-A469-E3441F02076F}" destId="{3A65B450-49A3-48DF-928A-7CEC01C5B4A5}" srcOrd="0" destOrd="0" presId="urn:microsoft.com/office/officeart/2005/8/layout/orgChart1#1"/>
    <dgm:cxn modelId="{C424E25E-5C40-4B5B-8D27-CA6E1615B497}" type="presParOf" srcId="{D7F74959-20DE-4D0F-A469-E3441F02076F}" destId="{E28CDB5F-B1A9-4728-8E36-2B06E7FF2769}" srcOrd="1" destOrd="0" presId="urn:microsoft.com/office/officeart/2005/8/layout/orgChart1#1"/>
    <dgm:cxn modelId="{0DE792A2-8F96-48AB-B09A-839ABA31DF50}" type="presParOf" srcId="{E28CDB5F-B1A9-4728-8E36-2B06E7FF2769}" destId="{9454A33F-9EB5-4AAE-A01C-8C58B767D90F}" srcOrd="0" destOrd="0" presId="urn:microsoft.com/office/officeart/2005/8/layout/orgChart1#1"/>
    <dgm:cxn modelId="{B009533E-2045-4109-8D73-1C7C21EB10B5}" type="presParOf" srcId="{9454A33F-9EB5-4AAE-A01C-8C58B767D90F}" destId="{F915A28B-CD36-41F3-B0B4-ADAB46CCBB0D}" srcOrd="0" destOrd="0" presId="urn:microsoft.com/office/officeart/2005/8/layout/orgChart1#1"/>
    <dgm:cxn modelId="{28B377E1-002E-4BE3-834D-C81F23E64479}" type="presParOf" srcId="{9454A33F-9EB5-4AAE-A01C-8C58B767D90F}" destId="{E6B3F228-EB0E-4EE4-B84F-8E064A8D69C4}" srcOrd="1" destOrd="0" presId="urn:microsoft.com/office/officeart/2005/8/layout/orgChart1#1"/>
    <dgm:cxn modelId="{28F2D3E1-1A0E-4087-9709-F1F19A0FB42E}" type="presParOf" srcId="{E28CDB5F-B1A9-4728-8E36-2B06E7FF2769}" destId="{F03EDEB0-91EA-4BFD-8625-D564FCABA806}" srcOrd="1" destOrd="0" presId="urn:microsoft.com/office/officeart/2005/8/layout/orgChart1#1"/>
    <dgm:cxn modelId="{967FC9E5-2FAD-49FA-A19F-B4CFC0C0C3E1}" type="presParOf" srcId="{E28CDB5F-B1A9-4728-8E36-2B06E7FF2769}" destId="{94FF6A49-1BC9-4E20-818D-4A867AFD7F8E}" srcOrd="2" destOrd="0" presId="urn:microsoft.com/office/officeart/2005/8/layout/orgChart1#1"/>
    <dgm:cxn modelId="{8CB76682-0123-4E8A-B2E3-08D461531099}" type="presParOf" srcId="{D7F74959-20DE-4D0F-A469-E3441F02076F}" destId="{6251DB0E-6649-4D96-891D-4CAD6B3DD06C}" srcOrd="2" destOrd="0" presId="urn:microsoft.com/office/officeart/2005/8/layout/orgChart1#1"/>
    <dgm:cxn modelId="{50EE8C5F-D55E-45F7-B738-9B28F8664A0C}" type="presParOf" srcId="{D7F74959-20DE-4D0F-A469-E3441F02076F}" destId="{A3B5C695-25FF-47A7-A7CD-084D7423C25A}" srcOrd="3" destOrd="0" presId="urn:microsoft.com/office/officeart/2005/8/layout/orgChart1#1"/>
    <dgm:cxn modelId="{657FBC0F-FDAC-485F-B34F-A1428021BD8B}" type="presParOf" srcId="{A3B5C695-25FF-47A7-A7CD-084D7423C25A}" destId="{9059A9B2-ED88-4B7C-AB9F-A069F2350617}" srcOrd="0" destOrd="0" presId="urn:microsoft.com/office/officeart/2005/8/layout/orgChart1#1"/>
    <dgm:cxn modelId="{27B54715-ABE4-4873-869F-CBBB77E4E361}" type="presParOf" srcId="{9059A9B2-ED88-4B7C-AB9F-A069F2350617}" destId="{DB19C9AA-5AD0-47D1-83AD-F9CED99AD4A5}" srcOrd="0" destOrd="0" presId="urn:microsoft.com/office/officeart/2005/8/layout/orgChart1#1"/>
    <dgm:cxn modelId="{8F07E27C-49B8-4416-8FD3-E77C1E6149B9}" type="presParOf" srcId="{9059A9B2-ED88-4B7C-AB9F-A069F2350617}" destId="{D38B633C-4C06-4CBF-99CB-F1208479DCC6}" srcOrd="1" destOrd="0" presId="urn:microsoft.com/office/officeart/2005/8/layout/orgChart1#1"/>
    <dgm:cxn modelId="{A386EA4E-2404-4F4A-A955-FB557EF887FB}" type="presParOf" srcId="{A3B5C695-25FF-47A7-A7CD-084D7423C25A}" destId="{65F8F0EF-2F6A-4228-90FF-536F8208FC24}" srcOrd="1" destOrd="0" presId="urn:microsoft.com/office/officeart/2005/8/layout/orgChart1#1"/>
    <dgm:cxn modelId="{E5353DB6-5622-464C-9E70-58885DD5DAB8}" type="presParOf" srcId="{A3B5C695-25FF-47A7-A7CD-084D7423C25A}" destId="{43967F0D-5EE2-4FFF-9818-D3E1F27873DA}" srcOrd="2" destOrd="0" presId="urn:microsoft.com/office/officeart/2005/8/layout/orgChart1#1"/>
    <dgm:cxn modelId="{C276A686-0BC4-4B13-A528-9C025AAF275B}" type="presParOf" srcId="{D7F74959-20DE-4D0F-A469-E3441F02076F}" destId="{645E57A7-15D0-41DE-AA4D-88063673D5B3}" srcOrd="4" destOrd="0" presId="urn:microsoft.com/office/officeart/2005/8/layout/orgChart1#1"/>
    <dgm:cxn modelId="{BCE5D44C-4994-4CE1-AE3D-F941566672F6}" type="presParOf" srcId="{D7F74959-20DE-4D0F-A469-E3441F02076F}" destId="{D184F9AF-896E-45CA-8580-FF0A523D9E2B}" srcOrd="5" destOrd="0" presId="urn:microsoft.com/office/officeart/2005/8/layout/orgChart1#1"/>
    <dgm:cxn modelId="{10295E57-5A13-4F94-9943-1142BBC544A0}" type="presParOf" srcId="{D184F9AF-896E-45CA-8580-FF0A523D9E2B}" destId="{6B08EFFB-F196-4B70-811B-00815EEDB94A}" srcOrd="0" destOrd="0" presId="urn:microsoft.com/office/officeart/2005/8/layout/orgChart1#1"/>
    <dgm:cxn modelId="{7BBEAF14-9B70-46DD-A954-8D5AB6E67342}" type="presParOf" srcId="{6B08EFFB-F196-4B70-811B-00815EEDB94A}" destId="{856112E0-0159-4025-90E3-580011DA634D}" srcOrd="0" destOrd="0" presId="urn:microsoft.com/office/officeart/2005/8/layout/orgChart1#1"/>
    <dgm:cxn modelId="{713CB185-2F80-4C23-9234-25E3E1B313A3}" type="presParOf" srcId="{6B08EFFB-F196-4B70-811B-00815EEDB94A}" destId="{C87E7F14-5D10-4320-847A-C31025BD5077}" srcOrd="1" destOrd="0" presId="urn:microsoft.com/office/officeart/2005/8/layout/orgChart1#1"/>
    <dgm:cxn modelId="{E213AEE5-EDB4-43DD-90FE-9FE023CD7E62}" type="presParOf" srcId="{D184F9AF-896E-45CA-8580-FF0A523D9E2B}" destId="{DDD1BF16-B0A0-405D-A8D5-368B62071426}" srcOrd="1" destOrd="0" presId="urn:microsoft.com/office/officeart/2005/8/layout/orgChart1#1"/>
    <dgm:cxn modelId="{CC020E28-52C5-4C9C-B0F2-7DF16D16DF88}" type="presParOf" srcId="{D184F9AF-896E-45CA-8580-FF0A523D9E2B}" destId="{B53CFF79-7FE5-41CE-941D-90F69035BED2}" srcOrd="2" destOrd="0" presId="urn:microsoft.com/office/officeart/2005/8/layout/orgChart1#1"/>
    <dgm:cxn modelId="{23CB60BE-0C18-4F9B-B7E4-CFB6A8560C59}" type="presParOf" srcId="{D7F74959-20DE-4D0F-A469-E3441F02076F}" destId="{6AABF427-B12F-428D-952D-156C71EDB578}" srcOrd="6" destOrd="0" presId="urn:microsoft.com/office/officeart/2005/8/layout/orgChart1#1"/>
    <dgm:cxn modelId="{07229F62-7849-4862-A8DF-31FC1500BE80}" type="presParOf" srcId="{D7F74959-20DE-4D0F-A469-E3441F02076F}" destId="{07D1EC49-199A-4BB4-8F3E-8671977CC60A}" srcOrd="7" destOrd="0" presId="urn:microsoft.com/office/officeart/2005/8/layout/orgChart1#1"/>
    <dgm:cxn modelId="{C7820610-755A-4861-B936-181304C7B545}" type="presParOf" srcId="{07D1EC49-199A-4BB4-8F3E-8671977CC60A}" destId="{8E28460E-692F-42A4-8DB2-3EB767FD23EC}" srcOrd="0" destOrd="0" presId="urn:microsoft.com/office/officeart/2005/8/layout/orgChart1#1"/>
    <dgm:cxn modelId="{AE839167-D17C-4CFB-9DE5-00BC598DC3EC}" type="presParOf" srcId="{8E28460E-692F-42A4-8DB2-3EB767FD23EC}" destId="{A3365C19-E512-45C3-903A-3450F1C31594}" srcOrd="0" destOrd="0" presId="urn:microsoft.com/office/officeart/2005/8/layout/orgChart1#1"/>
    <dgm:cxn modelId="{41157BA2-85A0-4E07-A234-979491B8B2BE}" type="presParOf" srcId="{8E28460E-692F-42A4-8DB2-3EB767FD23EC}" destId="{17159378-557B-46B2-932D-04E342CEBC20}" srcOrd="1" destOrd="0" presId="urn:microsoft.com/office/officeart/2005/8/layout/orgChart1#1"/>
    <dgm:cxn modelId="{D5F65172-80AE-478F-8088-692CFEBFEB10}" type="presParOf" srcId="{07D1EC49-199A-4BB4-8F3E-8671977CC60A}" destId="{3C15469B-D514-45AB-83B9-C0492304E47A}" srcOrd="1" destOrd="0" presId="urn:microsoft.com/office/officeart/2005/8/layout/orgChart1#1"/>
    <dgm:cxn modelId="{3FB9EF77-8B94-4264-8926-A1E3814C28AD}" type="presParOf" srcId="{07D1EC49-199A-4BB4-8F3E-8671977CC60A}" destId="{8DF772CB-2F8E-40EB-BF43-FBB66EA30AD5}" srcOrd="2" destOrd="0" presId="urn:microsoft.com/office/officeart/2005/8/layout/orgChart1#1"/>
    <dgm:cxn modelId="{B79717B3-1CF8-498B-BF30-7FB885375443}" type="presParOf" srcId="{D7F74959-20DE-4D0F-A469-E3441F02076F}" destId="{38D099E6-25E4-4663-90DF-B303FF309E9F}" srcOrd="8" destOrd="0" presId="urn:microsoft.com/office/officeart/2005/8/layout/orgChart1#1"/>
    <dgm:cxn modelId="{E2C897CB-4618-4610-A33C-849A5EF3D471}" type="presParOf" srcId="{D7F74959-20DE-4D0F-A469-E3441F02076F}" destId="{93CA190F-347B-43C0-8190-6EEBDEEC6421}" srcOrd="9" destOrd="0" presId="urn:microsoft.com/office/officeart/2005/8/layout/orgChart1#1"/>
    <dgm:cxn modelId="{24065C43-2F27-4E78-98F4-5D9D8361B1D5}" type="presParOf" srcId="{93CA190F-347B-43C0-8190-6EEBDEEC6421}" destId="{1846716B-80E9-4605-97C7-5B6BF31C7CE2}" srcOrd="0" destOrd="0" presId="urn:microsoft.com/office/officeart/2005/8/layout/orgChart1#1"/>
    <dgm:cxn modelId="{0D1CDB53-E3DF-46B2-943A-A6EDD5D80D24}" type="presParOf" srcId="{1846716B-80E9-4605-97C7-5B6BF31C7CE2}" destId="{A08B9C6E-D9CA-414A-98E9-C05CC4E2BB08}" srcOrd="0" destOrd="0" presId="urn:microsoft.com/office/officeart/2005/8/layout/orgChart1#1"/>
    <dgm:cxn modelId="{0E0E43DE-A8B8-4458-9C2D-227790F0497A}" type="presParOf" srcId="{1846716B-80E9-4605-97C7-5B6BF31C7CE2}" destId="{F41A1CF2-0CDA-4D32-9B9F-5B6D4A21F641}" srcOrd="1" destOrd="0" presId="urn:microsoft.com/office/officeart/2005/8/layout/orgChart1#1"/>
    <dgm:cxn modelId="{ED5D49CF-097B-4EA3-86AE-C96DDB83FB8A}" type="presParOf" srcId="{93CA190F-347B-43C0-8190-6EEBDEEC6421}" destId="{CBD9EBA6-6DDE-42A3-A700-33A8DF5D7BE0}" srcOrd="1" destOrd="0" presId="urn:microsoft.com/office/officeart/2005/8/layout/orgChart1#1"/>
    <dgm:cxn modelId="{07E563C9-3CCA-4AC8-9E63-CE3A48818E13}" type="presParOf" srcId="{93CA190F-347B-43C0-8190-6EEBDEEC6421}" destId="{898E564F-2791-48C7-8931-021881A33199}" srcOrd="2" destOrd="0" presId="urn:microsoft.com/office/officeart/2005/8/layout/orgChart1#1"/>
    <dgm:cxn modelId="{BEEDF710-23C2-4546-8BB6-55BD33C909C0}" type="presParOf" srcId="{D7F74959-20DE-4D0F-A469-E3441F02076F}" destId="{51BF2BF3-2A4C-44C0-B82D-3466D9113043}" srcOrd="10" destOrd="0" presId="urn:microsoft.com/office/officeart/2005/8/layout/orgChart1#1"/>
    <dgm:cxn modelId="{5D7D8B34-9ACE-406E-827D-E94D497E8C06}" type="presParOf" srcId="{D7F74959-20DE-4D0F-A469-E3441F02076F}" destId="{A4483AC7-34E0-4023-86F2-ED904572E45A}" srcOrd="11" destOrd="0" presId="urn:microsoft.com/office/officeart/2005/8/layout/orgChart1#1"/>
    <dgm:cxn modelId="{D2D571EC-D264-439F-BB2E-E00C9C990CCC}" type="presParOf" srcId="{A4483AC7-34E0-4023-86F2-ED904572E45A}" destId="{37ED43D5-6F95-4BFD-8C51-42BFF622EA8C}" srcOrd="0" destOrd="0" presId="urn:microsoft.com/office/officeart/2005/8/layout/orgChart1#1"/>
    <dgm:cxn modelId="{60161744-4A9C-4A36-85FA-2015526C7AC2}" type="presParOf" srcId="{37ED43D5-6F95-4BFD-8C51-42BFF622EA8C}" destId="{CBE3936F-E4FF-4F18-9E78-3573B2EEA87E}" srcOrd="0" destOrd="0" presId="urn:microsoft.com/office/officeart/2005/8/layout/orgChart1#1"/>
    <dgm:cxn modelId="{F6E04C41-894C-4AF7-BF25-58F363C99B1D}" type="presParOf" srcId="{37ED43D5-6F95-4BFD-8C51-42BFF622EA8C}" destId="{421D7F69-4DB5-40DA-B3B7-4AFB1FCF5200}" srcOrd="1" destOrd="0" presId="urn:microsoft.com/office/officeart/2005/8/layout/orgChart1#1"/>
    <dgm:cxn modelId="{BD7E583D-0D66-4F60-8395-BCB4CD000210}" type="presParOf" srcId="{A4483AC7-34E0-4023-86F2-ED904572E45A}" destId="{74CCBBC8-0BE4-48F0-BFC0-798E28247AB5}" srcOrd="1" destOrd="0" presId="urn:microsoft.com/office/officeart/2005/8/layout/orgChart1#1"/>
    <dgm:cxn modelId="{C458ECD9-1CE4-4FAA-B51D-FB415A15081A}" type="presParOf" srcId="{A4483AC7-34E0-4023-86F2-ED904572E45A}" destId="{91A9846C-5C50-4D55-8605-D553B072DC33}" srcOrd="2" destOrd="0" presId="urn:microsoft.com/office/officeart/2005/8/layout/orgChart1#1"/>
    <dgm:cxn modelId="{D04A0EE5-B456-4DD1-B1FB-AD6E444C46F8}" type="presParOf" srcId="{03BD828C-E632-4E67-A473-04A9071BA306}" destId="{0CD796E9-1C7E-4935-8CA1-3C6608BEA857}" srcOrd="2" destOrd="0" presId="urn:microsoft.com/office/officeart/2005/8/layout/orgChart1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712968" cy="4752528"/>
        <a:chOff x="0" y="0"/>
        <a:chExt cx="8712968" cy="4752528"/>
      </a:xfrm>
    </dsp:grpSpPr>
    <dsp:sp modelId="{3A65B450-49A3-48DF-928A-7CEC01C5B4A5}">
      <dsp:nvSpPr>
        <dsp:cNvPr id="5" name="任意多边形 4"/>
        <dsp:cNvSpPr/>
      </dsp:nvSpPr>
      <dsp:spPr bwMode="white">
        <a:xfrm>
          <a:off x="687237" y="1599555"/>
          <a:ext cx="3723848" cy="1064922"/>
        </a:xfrm>
        <a:custGeom>
          <a:avLst/>
          <a:gdLst/>
          <a:ahLst/>
          <a:cxnLst/>
          <a:pathLst>
            <a:path w="5864" h="1677">
              <a:moveTo>
                <a:pt x="5864" y="0"/>
              </a:moveTo>
              <a:lnTo>
                <a:pt x="5864" y="1473"/>
              </a:lnTo>
              <a:lnTo>
                <a:pt x="0" y="1473"/>
              </a:lnTo>
              <a:lnTo>
                <a:pt x="0" y="1677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87237" y="1599555"/>
        <a:ext cx="3723848" cy="1064922"/>
      </dsp:txXfrm>
    </dsp:sp>
    <dsp:sp modelId="{6251DB0E-6649-4D96-891D-4CAD6B3DD06C}">
      <dsp:nvSpPr>
        <dsp:cNvPr id="8" name="任意多边形 7"/>
        <dsp:cNvSpPr/>
      </dsp:nvSpPr>
      <dsp:spPr bwMode="white">
        <a:xfrm>
          <a:off x="2163720" y="1599555"/>
          <a:ext cx="2247365" cy="1064922"/>
        </a:xfrm>
        <a:custGeom>
          <a:avLst/>
          <a:gdLst/>
          <a:ahLst/>
          <a:cxnLst/>
          <a:pathLst>
            <a:path w="3539" h="1677">
              <a:moveTo>
                <a:pt x="3539" y="0"/>
              </a:moveTo>
              <a:lnTo>
                <a:pt x="3539" y="1473"/>
              </a:lnTo>
              <a:lnTo>
                <a:pt x="0" y="1473"/>
              </a:lnTo>
              <a:lnTo>
                <a:pt x="0" y="1677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163720" y="1599555"/>
        <a:ext cx="2247365" cy="1064922"/>
      </dsp:txXfrm>
    </dsp:sp>
    <dsp:sp modelId="{645E57A7-15D0-41DE-AA4D-88063673D5B3}">
      <dsp:nvSpPr>
        <dsp:cNvPr id="11" name="任意多边形 10"/>
        <dsp:cNvSpPr/>
      </dsp:nvSpPr>
      <dsp:spPr bwMode="white">
        <a:xfrm>
          <a:off x="3659138" y="1599555"/>
          <a:ext cx="751948" cy="1064922"/>
        </a:xfrm>
        <a:custGeom>
          <a:avLst/>
          <a:gdLst/>
          <a:ahLst/>
          <a:cxnLst/>
          <a:pathLst>
            <a:path w="1184" h="1677">
              <a:moveTo>
                <a:pt x="1184" y="0"/>
              </a:moveTo>
              <a:lnTo>
                <a:pt x="1184" y="1473"/>
              </a:lnTo>
              <a:lnTo>
                <a:pt x="0" y="1473"/>
              </a:lnTo>
              <a:lnTo>
                <a:pt x="0" y="1677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659138" y="1599555"/>
        <a:ext cx="751948" cy="1064922"/>
      </dsp:txXfrm>
    </dsp:sp>
    <dsp:sp modelId="{6AABF427-B12F-428D-952D-156C71EDB578}">
      <dsp:nvSpPr>
        <dsp:cNvPr id="14" name="任意多边形 13"/>
        <dsp:cNvSpPr/>
      </dsp:nvSpPr>
      <dsp:spPr bwMode="white">
        <a:xfrm>
          <a:off x="4411085" y="1599555"/>
          <a:ext cx="743470" cy="1064922"/>
        </a:xfrm>
        <a:custGeom>
          <a:avLst/>
          <a:gdLst/>
          <a:ahLst/>
          <a:cxnLst/>
          <a:pathLst>
            <a:path w="1171" h="1677">
              <a:moveTo>
                <a:pt x="0" y="0"/>
              </a:moveTo>
              <a:lnTo>
                <a:pt x="0" y="1473"/>
              </a:lnTo>
              <a:lnTo>
                <a:pt x="1171" y="1473"/>
              </a:lnTo>
              <a:lnTo>
                <a:pt x="1171" y="1677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411085" y="1599555"/>
        <a:ext cx="743470" cy="1064922"/>
      </dsp:txXfrm>
    </dsp:sp>
    <dsp:sp modelId="{38D099E6-25E4-4663-90DF-B303FF309E9F}">
      <dsp:nvSpPr>
        <dsp:cNvPr id="17" name="任意多边形 16"/>
        <dsp:cNvSpPr/>
      </dsp:nvSpPr>
      <dsp:spPr bwMode="white">
        <a:xfrm>
          <a:off x="4411085" y="1599555"/>
          <a:ext cx="2238887" cy="1064922"/>
        </a:xfrm>
        <a:custGeom>
          <a:avLst/>
          <a:gdLst/>
          <a:ahLst/>
          <a:cxnLst/>
          <a:pathLst>
            <a:path w="3526" h="1677">
              <a:moveTo>
                <a:pt x="0" y="0"/>
              </a:moveTo>
              <a:lnTo>
                <a:pt x="0" y="1473"/>
              </a:lnTo>
              <a:lnTo>
                <a:pt x="3526" y="1473"/>
              </a:lnTo>
              <a:lnTo>
                <a:pt x="3526" y="1677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411085" y="1599555"/>
        <a:ext cx="2238887" cy="1064922"/>
      </dsp:txXfrm>
    </dsp:sp>
    <dsp:sp modelId="{51BF2BF3-2A4C-44C0-B82D-3466D9113043}">
      <dsp:nvSpPr>
        <dsp:cNvPr id="20" name="任意多边形 19"/>
        <dsp:cNvSpPr/>
      </dsp:nvSpPr>
      <dsp:spPr bwMode="white">
        <a:xfrm>
          <a:off x="4411085" y="1599555"/>
          <a:ext cx="3683942" cy="1064922"/>
        </a:xfrm>
        <a:custGeom>
          <a:avLst/>
          <a:gdLst/>
          <a:ahLst/>
          <a:cxnLst/>
          <a:pathLst>
            <a:path w="5801" h="1677">
              <a:moveTo>
                <a:pt x="0" y="0"/>
              </a:moveTo>
              <a:lnTo>
                <a:pt x="0" y="1473"/>
              </a:lnTo>
              <a:lnTo>
                <a:pt x="5801" y="1473"/>
              </a:lnTo>
              <a:lnTo>
                <a:pt x="5801" y="1677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411085" y="1599555"/>
        <a:ext cx="3683942" cy="1064922"/>
      </dsp:txXfrm>
    </dsp:sp>
    <dsp:sp modelId="{F8D25B97-28B4-4FDA-AB7A-E77BC2D1D2B8}">
      <dsp:nvSpPr>
        <dsp:cNvPr id="3" name="矩形 2"/>
        <dsp:cNvSpPr/>
      </dsp:nvSpPr>
      <dsp:spPr bwMode="white">
        <a:xfrm>
          <a:off x="1000255" y="524548"/>
          <a:ext cx="6821661" cy="1075007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5400" tIns="25400" rIns="25400" bIns="25400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dirty="0" smtClean="0"/>
            <a:t>电子元器件识别与检测</a:t>
          </a:r>
          <a:endParaRPr lang="zh-CN" altLang="en-US" sz="4000" b="1" dirty="0"/>
        </a:p>
      </dsp:txBody>
      <dsp:txXfrm>
        <a:off x="1000255" y="524548"/>
        <a:ext cx="6821661" cy="1075007"/>
      </dsp:txXfrm>
    </dsp:sp>
    <dsp:sp modelId="{F915A28B-CD36-41F3-B0B4-ADAB46CCBB0D}">
      <dsp:nvSpPr>
        <dsp:cNvPr id="6" name="矩形 5"/>
        <dsp:cNvSpPr/>
      </dsp:nvSpPr>
      <dsp:spPr bwMode="white">
        <a:xfrm>
          <a:off x="69296" y="2664478"/>
          <a:ext cx="1235882" cy="61794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320" tIns="20320" rIns="20320" bIns="20320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dirty="0" smtClean="0">
              <a:solidFill>
                <a:srgbClr val="0000FF"/>
              </a:solidFill>
            </a:rPr>
            <a:t>电阻</a:t>
          </a:r>
          <a:endParaRPr lang="zh-CN" altLang="en-US" sz="3200" b="1" dirty="0">
            <a:solidFill>
              <a:srgbClr val="0000FF"/>
            </a:solidFill>
          </a:endParaRPr>
        </a:p>
      </dsp:txBody>
      <dsp:txXfrm>
        <a:off x="69296" y="2664478"/>
        <a:ext cx="1235882" cy="617941"/>
      </dsp:txXfrm>
    </dsp:sp>
    <dsp:sp modelId="{DB19C9AA-5AD0-47D1-83AD-F9CED99AD4A5}">
      <dsp:nvSpPr>
        <dsp:cNvPr id="9" name="矩形 8"/>
        <dsp:cNvSpPr/>
      </dsp:nvSpPr>
      <dsp:spPr bwMode="white">
        <a:xfrm>
          <a:off x="1545779" y="2664478"/>
          <a:ext cx="1235882" cy="61794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9685" tIns="19685" rIns="19685" bIns="19685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>
              <a:solidFill>
                <a:srgbClr val="0000FF"/>
              </a:solidFill>
            </a:rPr>
            <a:t>电容</a:t>
          </a:r>
          <a:endParaRPr lang="zh-CN" altLang="en-US" b="1" dirty="0">
            <a:solidFill>
              <a:srgbClr val="0000FF"/>
            </a:solidFill>
          </a:endParaRPr>
        </a:p>
      </dsp:txBody>
      <dsp:txXfrm>
        <a:off x="1545779" y="2664478"/>
        <a:ext cx="1235882" cy="617941"/>
      </dsp:txXfrm>
    </dsp:sp>
    <dsp:sp modelId="{856112E0-0159-4025-90E3-580011DA634D}">
      <dsp:nvSpPr>
        <dsp:cNvPr id="12" name="矩形 11"/>
        <dsp:cNvSpPr/>
      </dsp:nvSpPr>
      <dsp:spPr bwMode="white">
        <a:xfrm>
          <a:off x="3041197" y="2664478"/>
          <a:ext cx="1235882" cy="61794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9685" tIns="19685" rIns="19685" bIns="19685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/>
            <a:t>电感</a:t>
          </a:r>
          <a:endParaRPr lang="zh-CN" altLang="en-US" b="1" dirty="0"/>
        </a:p>
      </dsp:txBody>
      <dsp:txXfrm>
        <a:off x="3041197" y="2664478"/>
        <a:ext cx="1235882" cy="617941"/>
      </dsp:txXfrm>
    </dsp:sp>
    <dsp:sp modelId="{A3365C19-E512-45C3-903A-3450F1C31594}">
      <dsp:nvSpPr>
        <dsp:cNvPr id="15" name="矩形 14"/>
        <dsp:cNvSpPr/>
      </dsp:nvSpPr>
      <dsp:spPr bwMode="white">
        <a:xfrm>
          <a:off x="4536614" y="2664478"/>
          <a:ext cx="1235882" cy="61794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9685" tIns="19685" rIns="19685" bIns="19685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/>
            <a:t>二极管</a:t>
          </a:r>
          <a:endParaRPr lang="zh-CN" altLang="en-US" b="1" dirty="0"/>
        </a:p>
      </dsp:txBody>
      <dsp:txXfrm>
        <a:off x="4536614" y="2664478"/>
        <a:ext cx="1235882" cy="617941"/>
      </dsp:txXfrm>
    </dsp:sp>
    <dsp:sp modelId="{A08B9C6E-D9CA-414A-98E9-C05CC4E2BB08}">
      <dsp:nvSpPr>
        <dsp:cNvPr id="18" name="矩形 17"/>
        <dsp:cNvSpPr/>
      </dsp:nvSpPr>
      <dsp:spPr bwMode="white">
        <a:xfrm>
          <a:off x="6032031" y="2664478"/>
          <a:ext cx="1235882" cy="61794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9685" tIns="19685" rIns="19685" bIns="19685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/>
            <a:t>三极管</a:t>
          </a:r>
          <a:endParaRPr lang="zh-CN" altLang="en-US" b="1" dirty="0"/>
        </a:p>
      </dsp:txBody>
      <dsp:txXfrm>
        <a:off x="6032031" y="2664478"/>
        <a:ext cx="1235882" cy="617941"/>
      </dsp:txXfrm>
    </dsp:sp>
    <dsp:sp modelId="{CBE3936F-E4FF-4F18-9E78-3573B2EEA87E}">
      <dsp:nvSpPr>
        <dsp:cNvPr id="21" name="矩形 20"/>
        <dsp:cNvSpPr/>
      </dsp:nvSpPr>
      <dsp:spPr bwMode="white">
        <a:xfrm>
          <a:off x="7477086" y="2664478"/>
          <a:ext cx="1235882" cy="61794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9685" tIns="19685" rIns="19685" bIns="19685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 smtClean="0"/>
            <a:t>集成块</a:t>
          </a:r>
          <a:endParaRPr lang="zh-CN" altLang="en-US" b="1" dirty="0"/>
        </a:p>
      </dsp:txBody>
      <dsp:txXfrm>
        <a:off x="7477086" y="2664478"/>
        <a:ext cx="1235882" cy="617941"/>
      </dsp:txXfrm>
    </dsp:sp>
    <dsp:sp modelId="{C7B48610-5F8A-4DA5-803A-E522AA0EB6C2}">
      <dsp:nvSpPr>
        <dsp:cNvPr id="4" name="矩形 3" hidden="1"/>
        <dsp:cNvSpPr/>
      </dsp:nvSpPr>
      <dsp:spPr>
        <a:xfrm>
          <a:off x="1000255" y="524548"/>
          <a:ext cx="1364332" cy="1075007"/>
        </a:xfrm>
        <a:prstGeom prst="rect">
          <a:avLst/>
        </a:prstGeom>
      </dsp:spPr>
      <dsp:txXfrm>
        <a:off x="1000255" y="524548"/>
        <a:ext cx="1364332" cy="1075007"/>
      </dsp:txXfrm>
    </dsp:sp>
    <dsp:sp modelId="{E6B3F228-EB0E-4EE4-B84F-8E064A8D69C4}">
      <dsp:nvSpPr>
        <dsp:cNvPr id="7" name="矩形 6" hidden="1"/>
        <dsp:cNvSpPr/>
      </dsp:nvSpPr>
      <dsp:spPr>
        <a:xfrm>
          <a:off x="69296" y="2664478"/>
          <a:ext cx="247176" cy="617941"/>
        </a:xfrm>
        <a:prstGeom prst="rect">
          <a:avLst/>
        </a:prstGeom>
      </dsp:spPr>
      <dsp:txXfrm>
        <a:off x="69296" y="2664478"/>
        <a:ext cx="247176" cy="617941"/>
      </dsp:txXfrm>
    </dsp:sp>
    <dsp:sp modelId="{D38B633C-4C06-4CBF-99CB-F1208479DCC6}">
      <dsp:nvSpPr>
        <dsp:cNvPr id="10" name="矩形 9" hidden="1"/>
        <dsp:cNvSpPr/>
      </dsp:nvSpPr>
      <dsp:spPr>
        <a:xfrm>
          <a:off x="1545779" y="2664478"/>
          <a:ext cx="247176" cy="617941"/>
        </a:xfrm>
        <a:prstGeom prst="rect">
          <a:avLst/>
        </a:prstGeom>
      </dsp:spPr>
      <dsp:txXfrm>
        <a:off x="1545779" y="2664478"/>
        <a:ext cx="247176" cy="617941"/>
      </dsp:txXfrm>
    </dsp:sp>
    <dsp:sp modelId="{C87E7F14-5D10-4320-847A-C31025BD5077}">
      <dsp:nvSpPr>
        <dsp:cNvPr id="13" name="矩形 12" hidden="1"/>
        <dsp:cNvSpPr/>
      </dsp:nvSpPr>
      <dsp:spPr>
        <a:xfrm>
          <a:off x="3041197" y="2664478"/>
          <a:ext cx="247176" cy="617941"/>
        </a:xfrm>
        <a:prstGeom prst="rect">
          <a:avLst/>
        </a:prstGeom>
      </dsp:spPr>
      <dsp:txXfrm>
        <a:off x="3041197" y="2664478"/>
        <a:ext cx="247176" cy="617941"/>
      </dsp:txXfrm>
    </dsp:sp>
    <dsp:sp modelId="{17159378-557B-46B2-932D-04E342CEBC20}">
      <dsp:nvSpPr>
        <dsp:cNvPr id="16" name="矩形 15" hidden="1"/>
        <dsp:cNvSpPr/>
      </dsp:nvSpPr>
      <dsp:spPr>
        <a:xfrm>
          <a:off x="4536614" y="2664478"/>
          <a:ext cx="247176" cy="617941"/>
        </a:xfrm>
        <a:prstGeom prst="rect">
          <a:avLst/>
        </a:prstGeom>
      </dsp:spPr>
      <dsp:txXfrm>
        <a:off x="4536614" y="2664478"/>
        <a:ext cx="247176" cy="617941"/>
      </dsp:txXfrm>
    </dsp:sp>
    <dsp:sp modelId="{F41A1CF2-0CDA-4D32-9B9F-5B6D4A21F641}">
      <dsp:nvSpPr>
        <dsp:cNvPr id="19" name="矩形 18" hidden="1"/>
        <dsp:cNvSpPr/>
      </dsp:nvSpPr>
      <dsp:spPr>
        <a:xfrm>
          <a:off x="6032031" y="2664478"/>
          <a:ext cx="247176" cy="617941"/>
        </a:xfrm>
        <a:prstGeom prst="rect">
          <a:avLst/>
        </a:prstGeom>
      </dsp:spPr>
      <dsp:txXfrm>
        <a:off x="6032031" y="2664478"/>
        <a:ext cx="247176" cy="617941"/>
      </dsp:txXfrm>
    </dsp:sp>
    <dsp:sp modelId="{421D7F69-4DB5-40DA-B3B7-4AFB1FCF5200}">
      <dsp:nvSpPr>
        <dsp:cNvPr id="22" name="矩形 21" hidden="1"/>
        <dsp:cNvSpPr/>
      </dsp:nvSpPr>
      <dsp:spPr>
        <a:xfrm>
          <a:off x="7477086" y="2664478"/>
          <a:ext cx="247176" cy="617941"/>
        </a:xfrm>
        <a:prstGeom prst="rect">
          <a:avLst/>
        </a:prstGeom>
      </dsp:spPr>
      <dsp:txXfrm>
        <a:off x="7477086" y="2664478"/>
        <a:ext cx="247176" cy="617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#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91E12-3513-4859-B3C4-C9AF93DC38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972DB-3827-47F9-BD62-2B9C4B9252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A90DC-F37B-432A-A28C-1ED1B431F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BF31B-2F03-4566-B9CD-35E9355A21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1CBFB-9612-4EC2-AFC1-FA92CF359AA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D7572-9EB5-4B63-A7CD-EFBB0E8C718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62000" y="533400"/>
            <a:ext cx="7696200" cy="5410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422D28-E7ED-4712-B493-3C9E8E91950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0CD2A-276C-4A2E-8F40-951677335AB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BAA6EF-AAD1-4637-A183-D22B8B8353C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490FA8-6BE5-4FC1-BB3D-89C60412B88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CD392-1FB2-49FE-8C3E-A6975170697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06212-6621-45B6-B3F9-0E29037582B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AFFBAB-CA3F-4857-A851-66123AE273B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F26F50-084D-4F8F-B1D4-B5CC7438D40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774F39-6095-432E-858E-5A554570F80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B9CB30-57DF-48C7-A3C5-1CAFDFA7155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A67BB5-9842-4298-9005-E53026DBB12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40289-ED2D-415B-A37E-45B7CBF09C8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8DF281-489C-4593-9D9C-006F58F85243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>
              <a:defRPr b="1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="1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="1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="1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1484784"/>
            <a:ext cx="8856984" cy="0"/>
          </a:xfrm>
          <a:prstGeom prst="line">
            <a:avLst/>
          </a:prstGeom>
          <a:ln w="5715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4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D6EEB6-49E9-43D2-8F75-33A34E6DAE7C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hyperlink" Target="http://www.shangwuppt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9.e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1" Type="http://schemas.openxmlformats.org/officeDocument/2006/relationships/hyperlink" Target="http://www.shangwuppt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tupian.hudong.com/a2_73_33_01300000027173119580334157313_jpg.html" TargetMode="Externa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hyperlink" Target="http://www.shangwuppt.com/" TargetMode="Externa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hyperlink" Target="http://www.shangwuppt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jpe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61.jpeg"/><Relationship Id="rId2" Type="http://schemas.openxmlformats.org/officeDocument/2006/relationships/image" Target="../media/image62.png"/><Relationship Id="rId1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61.jpeg"/><Relationship Id="rId2" Type="http://schemas.openxmlformats.org/officeDocument/2006/relationships/image" Target="../media/image62.png"/><Relationship Id="rId1" Type="http://schemas.openxmlformats.org/officeDocument/2006/relationships/image" Target="../media/image5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audio" Target="../media/audio1.wav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hyperlink" Target="http://www.shangwuppt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emf"/><Relationship Id="rId1" Type="http://schemas.openxmlformats.org/officeDocument/2006/relationships/oleObject" Target="../embeddings/oleObject4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hyperlink" Target="http://www.shangwuppt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8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0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hyperlink" Target="http://www.shangwuppt.com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90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89.png"/><Relationship Id="rId3" Type="http://schemas.openxmlformats.org/officeDocument/2006/relationships/oleObject" Target="../embeddings/oleObject6.bin"/><Relationship Id="rId2" Type="http://schemas.openxmlformats.org/officeDocument/2006/relationships/image" Target="../media/image88.png"/><Relationship Id="rId1" Type="http://schemas.openxmlformats.org/officeDocument/2006/relationships/oleObject" Target="../embeddings/oleObject5.bin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0.png"/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image" Target="../media/image10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21icsearch.com/" TargetMode="External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hyperlink" Target="https://www.21icsearch.com/" TargetMode="External"/><Relationship Id="rId1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21icsearch.com/" TargetMode="External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3.jpeg"/><Relationship Id="rId2" Type="http://schemas.openxmlformats.org/officeDocument/2006/relationships/image" Target="../media/image122.png"/><Relationship Id="rId1" Type="http://schemas.openxmlformats.org/officeDocument/2006/relationships/image" Target="../media/image121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5.jpeg"/><Relationship Id="rId1" Type="http://schemas.openxmlformats.org/officeDocument/2006/relationships/image" Target="../media/image12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6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8.jpeg"/><Relationship Id="rId1" Type="http://schemas.openxmlformats.org/officeDocument/2006/relationships/image" Target="../media/image127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4">
            <a:hlinkClick r:id="rId1"/>
          </p:cNvPr>
          <p:cNvSpPr>
            <a:spLocks noChangeArrowheads="1"/>
          </p:cNvSpPr>
          <p:nvPr/>
        </p:nvSpPr>
        <p:spPr bwMode="auto">
          <a:xfrm>
            <a:off x="0" y="2775585"/>
            <a:ext cx="9144000" cy="2757170"/>
          </a:xfrm>
          <a:prstGeom prst="rect">
            <a:avLst/>
          </a:prstGeom>
          <a:solidFill>
            <a:srgbClr val="69A2E1">
              <a:alpha val="8901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5364" name="Rectangle 15">
            <a:hlinkClick r:id="rId1"/>
          </p:cNvPr>
          <p:cNvSpPr>
            <a:spLocks noChangeArrowheads="1"/>
          </p:cNvSpPr>
          <p:nvPr/>
        </p:nvSpPr>
        <p:spPr bwMode="auto">
          <a:xfrm>
            <a:off x="3298825" y="4749800"/>
            <a:ext cx="5256213" cy="38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000" noProof="1">
                <a:solidFill>
                  <a:schemeClr val="bg1"/>
                </a:solidFill>
              </a:rPr>
              <a:t>微电子学院实验教学中心 </a:t>
            </a:r>
            <a:r>
              <a:rPr lang="en-US" sz="2000" noProof="1">
                <a:solidFill>
                  <a:schemeClr val="bg1"/>
                </a:solidFill>
              </a:rPr>
              <a:t>2022.10</a:t>
            </a:r>
            <a:endParaRPr lang="en-US" sz="2000" noProof="1">
              <a:solidFill>
                <a:schemeClr val="bg1"/>
              </a:solidFill>
            </a:endParaRPr>
          </a:p>
        </p:txBody>
      </p:sp>
      <p:sp>
        <p:nvSpPr>
          <p:cNvPr id="15365" name="Rectangle 16">
            <a:hlinkClick r:id="rId1"/>
          </p:cNvPr>
          <p:cNvSpPr>
            <a:spLocks noChangeArrowheads="1"/>
          </p:cNvSpPr>
          <p:nvPr/>
        </p:nvSpPr>
        <p:spPr bwMode="auto">
          <a:xfrm>
            <a:off x="963613" y="3168015"/>
            <a:ext cx="70929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ea typeface="微软雅黑" panose="020B0503020204020204" pitchFamily="34" charset="-122"/>
              </a:rPr>
              <a:t>电子工艺实习</a:t>
            </a:r>
            <a:endParaRPr lang="zh-CN" altLang="en-US" sz="2800" b="1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84784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电子系统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5607" y="2276872"/>
            <a:ext cx="216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endParaRPr lang="en-US" altLang="zh-CN" dirty="0" smtClean="0"/>
          </a:p>
          <a:p>
            <a:r>
              <a:rPr lang="en-US" altLang="zh-CN" dirty="0" smtClean="0"/>
              <a:t>E</a:t>
            </a:r>
            <a:endParaRPr lang="en-US" altLang="zh-CN" dirty="0" smtClean="0"/>
          </a:p>
          <a:p>
            <a:r>
              <a:rPr lang="en-US" altLang="zh-CN" dirty="0" smtClean="0"/>
              <a:t>H</a:t>
            </a:r>
            <a:endParaRPr lang="en-US" altLang="zh-CN" dirty="0" smtClean="0"/>
          </a:p>
          <a:p>
            <a:r>
              <a:rPr lang="zh-CN" altLang="en-US" dirty="0" smtClean="0"/>
              <a:t>微分和积分</a:t>
            </a:r>
            <a:endParaRPr lang="zh-CN" altLang="en-US" dirty="0"/>
          </a:p>
        </p:txBody>
      </p:sp>
      <p:pic>
        <p:nvPicPr>
          <p:cNvPr id="4" name="Picture 12" descr="华硕主板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6328" r="2849" b="7239"/>
          <a:stretch>
            <a:fillRect/>
          </a:stretch>
        </p:blipFill>
        <p:spPr bwMode="auto">
          <a:xfrm>
            <a:off x="866456" y="1686720"/>
            <a:ext cx="777686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11560" y="188643"/>
          <a:ext cx="7920880" cy="5904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015"/>
                <a:gridCol w="4473266"/>
                <a:gridCol w="1892599"/>
              </a:tblGrid>
              <a:tr h="102925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40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4.1</a:t>
                      </a:r>
                      <a:r>
                        <a:rPr lang="en-US" altLang="zh-CN" sz="4000" b="1" baseline="0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zh-CN" altLang="en-US" sz="40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电阻类</a:t>
                      </a:r>
                      <a:endParaRPr lang="en-US" altLang="zh-CN" sz="4000" b="1" dirty="0" smtClean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cPr/>
                </a:tc>
                <a:tc hMerge="1">
                  <a:tcPr anchor="ctr">
                    <a:noFill/>
                  </a:tcPr>
                </a:tc>
              </a:tr>
              <a:tr h="81256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色环电阻</a:t>
                      </a:r>
                      <a:endParaRPr lang="zh-CN" altLang="en-US" sz="24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（三种）</a:t>
                      </a:r>
                      <a:endParaRPr lang="zh-CN" altLang="en-US" sz="24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1.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色标法读出标称阻值和误差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相应的测试方法和过程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812567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2.</a:t>
                      </a:r>
                      <a:r>
                        <a:rPr lang="zh-CN" altLang="en-US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万用表测阻值（实测值）</a:t>
                      </a:r>
                      <a:endParaRPr lang="zh-CN" altLang="en-US" sz="2400" b="1" dirty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  <a:tr h="81256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电位器（两种） </a:t>
                      </a:r>
                      <a:endParaRPr lang="en-US" altLang="zh-CN" sz="2400" b="1" dirty="0" smtClean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例：</a:t>
                      </a:r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501 103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1.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万用表测最大值最小值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  <a:tr h="812567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2.</a:t>
                      </a:r>
                      <a:r>
                        <a:rPr lang="zh-CN" altLang="en-US" sz="2400" b="1" baseline="0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调节旋钮测阻值</a:t>
                      </a:r>
                      <a:endParaRPr lang="zh-CN" altLang="en-US" sz="2400" b="1" dirty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  <a:tr h="81256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光敏电阻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1.</a:t>
                      </a:r>
                      <a:r>
                        <a:rPr lang="zh-CN" altLang="en-US" sz="2400" b="1" baseline="0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万用表测亮场阻值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  <a:tr h="812567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2.</a:t>
                      </a:r>
                      <a:r>
                        <a:rPr lang="zh-CN" altLang="en-US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万用表测暗场阻值</a:t>
                      </a:r>
                      <a:endParaRPr lang="zh-CN" altLang="en-US" sz="2400" b="1" dirty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83568" y="116633"/>
          <a:ext cx="7702623" cy="5901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896544"/>
                <a:gridCol w="1437927"/>
              </a:tblGrid>
              <a:tr h="1045474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40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4.2</a:t>
                      </a:r>
                      <a:r>
                        <a:rPr lang="en-US" altLang="zh-CN" sz="4000" b="1" baseline="0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CN" sz="40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40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二极管类</a:t>
                      </a:r>
                      <a:endParaRPr lang="en-US" altLang="zh-CN" sz="4000" b="1" dirty="0" smtClean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cPr/>
                </a:tc>
                <a:tc hMerge="1">
                  <a:tcPr anchor="ctr">
                    <a:noFill/>
                  </a:tcPr>
                </a:tc>
              </a:tr>
              <a:tr h="82537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普通</a:t>
                      </a:r>
                      <a:endParaRPr lang="en-US" altLang="zh-CN" sz="24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二极管（两种）</a:t>
                      </a:r>
                      <a:endParaRPr lang="en-US" altLang="zh-CN" sz="24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用万用表判断正负极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相应的测试方法和过程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825374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zh-CN" altLang="en-US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用万用表测正向压降</a:t>
                      </a:r>
                      <a:endParaRPr lang="zh-CN" altLang="en-US" sz="2400" b="1" dirty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  <a:tr h="82537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LED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灯（三种）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用万用表点亮</a:t>
                      </a:r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LED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灯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  <a:tr h="825374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2.</a:t>
                      </a:r>
                      <a:r>
                        <a:rPr lang="en-US" altLang="zh-CN" sz="2400" b="1" baseline="0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400" b="1" baseline="0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测正向压降</a:t>
                      </a:r>
                      <a:endParaRPr lang="zh-CN" altLang="en-US" sz="2400" b="1" dirty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  <a:tr h="14856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数码管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AutoNum type="arabicPeriod"/>
                      </a:pPr>
                      <a:r>
                        <a:rPr lang="zh-CN" altLang="en-US" sz="2400" b="1" baseline="0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分辨哪个是共阳极管，哪个是共阴极管</a:t>
                      </a:r>
                      <a:endParaRPr lang="en-US" altLang="zh-CN" sz="2400" b="1" baseline="0" dirty="0" smtClean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  <a:p>
                      <a:pPr marL="457200" indent="-457200">
                        <a:buAutoNum type="arabicPeriod"/>
                      </a:pPr>
                      <a:r>
                        <a:rPr lang="zh-CN" altLang="en-US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画出管脚图</a:t>
                      </a:r>
                      <a:endParaRPr lang="en-US" altLang="zh-CN" sz="2400" b="1" dirty="0" smtClean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  <a:p>
                      <a:pPr marL="457200" indent="-457200">
                        <a:buAutoNum type="arabicPeriod"/>
                      </a:pPr>
                      <a:r>
                        <a:rPr lang="zh-CN" altLang="en-US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点亮数字“</a:t>
                      </a:r>
                      <a:r>
                        <a:rPr lang="en-US" altLang="zh-CN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”</a:t>
                      </a:r>
                      <a:endParaRPr lang="zh-CN" altLang="en-US" sz="2400" b="1" dirty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23528" y="260646"/>
          <a:ext cx="8496944" cy="3563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6534"/>
                <a:gridCol w="1390410"/>
              </a:tblGrid>
              <a:tr h="665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40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4.3  </a:t>
                      </a:r>
                      <a:r>
                        <a:rPr lang="zh-CN" altLang="en-US" sz="40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三极管（</a:t>
                      </a:r>
                      <a:r>
                        <a:rPr lang="en-US" altLang="zh-CN" sz="40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NPN/PNP</a:t>
                      </a:r>
                      <a:r>
                        <a:rPr lang="zh-CN" altLang="en-US" sz="40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管）</a:t>
                      </a:r>
                      <a:endParaRPr lang="en-US" altLang="zh-CN" sz="4000" b="1" dirty="0" smtClean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cPr anchor="ctr">
                    <a:noFill/>
                  </a:tcPr>
                </a:tc>
              </a:tr>
              <a:tr h="715724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读出型号（不同型号三种）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相应的测试方法和过程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715724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zh-CN" altLang="en-US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判断导电类型（哪个是</a:t>
                      </a:r>
                      <a:r>
                        <a:rPr lang="en-US" altLang="zh-CN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NPN</a:t>
                      </a:r>
                      <a:r>
                        <a:rPr lang="zh-CN" altLang="en-US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，哪个是</a:t>
                      </a:r>
                      <a:r>
                        <a:rPr lang="en-US" altLang="zh-CN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PNP</a:t>
                      </a:r>
                      <a:r>
                        <a:rPr lang="zh-CN" altLang="en-US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管）</a:t>
                      </a:r>
                      <a:endParaRPr lang="zh-CN" altLang="en-US" sz="2400" b="1" dirty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  <a:tr h="715724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3. 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判断极性（</a:t>
                      </a:r>
                      <a:r>
                        <a:rPr lang="en-US" altLang="zh-CN" sz="2400" b="1" dirty="0" err="1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ebc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管脚顺序）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  <a:tr h="715724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4.</a:t>
                      </a:r>
                      <a:r>
                        <a:rPr lang="en-US" altLang="zh-CN" sz="2400" b="1" baseline="0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US" sz="2400" b="1" baseline="0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测出放大倍数（</a:t>
                      </a:r>
                      <a:r>
                        <a:rPr lang="el-GR" altLang="zh-CN" sz="2400" b="1" baseline="0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β</a:t>
                      </a:r>
                      <a:r>
                        <a:rPr lang="zh-CN" altLang="en-US" sz="2400" b="1" baseline="0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值）</a:t>
                      </a:r>
                      <a:endParaRPr lang="zh-CN" altLang="en-US" sz="2400" b="1" dirty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23528" y="4077073"/>
          <a:ext cx="8532440" cy="2474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110"/>
                <a:gridCol w="4779658"/>
                <a:gridCol w="1619672"/>
              </a:tblGrid>
              <a:tr h="648176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40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4.4  </a:t>
                      </a:r>
                      <a:r>
                        <a:rPr lang="zh-CN" altLang="en-US" sz="40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电容类</a:t>
                      </a:r>
                      <a:endParaRPr lang="en-US" altLang="zh-CN" sz="4000" b="1" dirty="0" smtClean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noFill/>
                  </a:tcPr>
                </a:tc>
                <a:tc hMerge="1">
                  <a:tcPr/>
                </a:tc>
                <a:tc hMerge="1">
                  <a:tcPr anchor="ctr">
                    <a:noFill/>
                  </a:tcPr>
                </a:tc>
              </a:tr>
              <a:tr h="88313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1.</a:t>
                      </a:r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电解电容</a:t>
                      </a:r>
                      <a:endParaRPr lang="en-US" altLang="zh-CN" sz="24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2.</a:t>
                      </a:r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涤纶电容</a:t>
                      </a:r>
                      <a:endParaRPr lang="en-US" altLang="zh-CN" sz="24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3.</a:t>
                      </a:r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瓷介电容</a:t>
                      </a:r>
                      <a:endParaRPr lang="en-US" altLang="zh-CN" sz="2400" b="1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1.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用颜色或形状辨别出这三种电容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相应的测试方法和过程</a:t>
                      </a:r>
                      <a:endParaRPr lang="zh-CN" altLang="en-US" sz="20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890684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zh-CN" altLang="en-US" sz="2400" b="1" dirty="0" smtClean="0">
                          <a:solidFill>
                            <a:srgbClr val="FF3399"/>
                          </a:solidFill>
                          <a:latin typeface="+mj-ea"/>
                          <a:ea typeface="+mj-ea"/>
                        </a:rPr>
                        <a:t>读出标称容量和误差</a:t>
                      </a:r>
                      <a:endParaRPr lang="zh-CN" altLang="en-US" sz="2400" b="1" dirty="0">
                        <a:solidFill>
                          <a:srgbClr val="FF3399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435280" cy="936104"/>
          </a:xfrm>
        </p:spPr>
        <p:txBody>
          <a:bodyPr/>
          <a:lstStyle/>
          <a:p>
            <a:r>
              <a:rPr lang="zh-CN" altLang="zh-CN" dirty="0"/>
              <a:t>电子狗材料</a:t>
            </a:r>
            <a:r>
              <a:rPr lang="zh-CN" altLang="zh-CN" dirty="0" smtClean="0"/>
              <a:t>清单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BOM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1520" y="1052746"/>
          <a:ext cx="8784976" cy="56886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8770"/>
                <a:gridCol w="1183528"/>
                <a:gridCol w="1576094"/>
                <a:gridCol w="3816424"/>
                <a:gridCol w="792088"/>
                <a:gridCol w="648072"/>
              </a:tblGrid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0000FF"/>
                          </a:solidFill>
                          <a:effectLst/>
                        </a:rPr>
                        <a:t>序号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0000FF"/>
                          </a:solidFill>
                          <a:effectLst/>
                        </a:rPr>
                        <a:t>代 号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0000FF"/>
                          </a:solidFill>
                          <a:effectLst/>
                        </a:rPr>
                        <a:t>名</a:t>
                      </a:r>
                      <a:r>
                        <a:rPr lang="en-US" sz="1400" b="1" kern="100" dirty="0">
                          <a:solidFill>
                            <a:srgbClr val="0000FF"/>
                          </a:solidFill>
                          <a:effectLst/>
                        </a:rPr>
                        <a:t>  </a:t>
                      </a:r>
                      <a:r>
                        <a:rPr lang="zh-CN" sz="1400" b="1" kern="100" dirty="0">
                          <a:solidFill>
                            <a:srgbClr val="0000FF"/>
                          </a:solidFill>
                          <a:effectLst/>
                        </a:rPr>
                        <a:t>称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0000FF"/>
                          </a:solidFill>
                          <a:effectLst/>
                        </a:rPr>
                        <a:t>规格及型号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0000FF"/>
                          </a:solidFill>
                          <a:effectLst/>
                        </a:rPr>
                        <a:t>数量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rgbClr val="0000FF"/>
                          </a:solidFill>
                          <a:effectLst/>
                        </a:rPr>
                        <a:t>检测</a:t>
                      </a:r>
                      <a:endParaRPr lang="zh-CN" sz="1400" b="1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R1</a:t>
                      </a:r>
                      <a:r>
                        <a:rPr lang="zh-CN" sz="1400" kern="100" dirty="0">
                          <a:effectLst/>
                        </a:rPr>
                        <a:t>，</a:t>
                      </a:r>
                      <a:r>
                        <a:rPr lang="en-US" sz="1400" kern="100" dirty="0">
                          <a:effectLst/>
                        </a:rPr>
                        <a:t>R10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电阻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1M</a:t>
                      </a:r>
                      <a:r>
                        <a:rPr lang="zh-CN" sz="1400" kern="100" dirty="0">
                          <a:effectLst/>
                        </a:rPr>
                        <a:t>Ω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R2</a:t>
                      </a:r>
                      <a:r>
                        <a:rPr lang="zh-CN" sz="1400" kern="100" dirty="0">
                          <a:effectLst/>
                        </a:rPr>
                        <a:t>，</a:t>
                      </a:r>
                      <a:r>
                        <a:rPr lang="en-US" sz="1400" kern="100" dirty="0">
                          <a:effectLst/>
                        </a:rPr>
                        <a:t>R3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电阻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150K</a:t>
                      </a:r>
                      <a:r>
                        <a:rPr lang="zh-CN" sz="1400" kern="100" dirty="0">
                          <a:effectLst/>
                        </a:rPr>
                        <a:t>Ω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R4</a:t>
                      </a:r>
                      <a:r>
                        <a:rPr lang="zh-CN" sz="1400" kern="100">
                          <a:effectLst/>
                        </a:rPr>
                        <a:t>，</a:t>
                      </a:r>
                      <a:r>
                        <a:rPr lang="en-US" sz="1400" kern="100">
                          <a:effectLst/>
                        </a:rPr>
                        <a:t>R5, R9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电阻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4.7K</a:t>
                      </a:r>
                      <a:r>
                        <a:rPr lang="zh-CN" sz="1400" kern="100">
                          <a:effectLst/>
                        </a:rPr>
                        <a:t>Ω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R6</a:t>
                      </a:r>
                      <a:r>
                        <a:rPr lang="zh-CN" sz="1400" kern="100">
                          <a:effectLst/>
                        </a:rPr>
                        <a:t>，</a:t>
                      </a:r>
                      <a:r>
                        <a:rPr lang="en-US" sz="1400" kern="100">
                          <a:effectLst/>
                        </a:rPr>
                        <a:t>R7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电阻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10K</a:t>
                      </a:r>
                      <a:r>
                        <a:rPr lang="zh-CN" sz="1400" kern="100">
                          <a:effectLst/>
                        </a:rPr>
                        <a:t>Ω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电阻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100</a:t>
                      </a:r>
                      <a:r>
                        <a:rPr lang="zh-CN" sz="1400" kern="100" dirty="0">
                          <a:effectLst/>
                        </a:rPr>
                        <a:t>Ω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C1</a:t>
                      </a:r>
                      <a:r>
                        <a:rPr lang="zh-CN" sz="1400" kern="100">
                          <a:effectLst/>
                        </a:rPr>
                        <a:t>，</a:t>
                      </a:r>
                      <a:r>
                        <a:rPr lang="en-US" sz="1400" kern="100">
                          <a:effectLst/>
                        </a:rPr>
                        <a:t>C3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电解电容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r>
                        <a:rPr lang="zh-CN" sz="1400" kern="100" dirty="0">
                          <a:effectLst/>
                        </a:rPr>
                        <a:t>μ</a:t>
                      </a:r>
                      <a:r>
                        <a:rPr lang="en-US" sz="1400" kern="100" dirty="0">
                          <a:effectLst/>
                        </a:rPr>
                        <a:t>F/10V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7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瓷介电容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10nF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电解电容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47</a:t>
                      </a:r>
                      <a:r>
                        <a:rPr lang="zh-CN" sz="1400" kern="100" dirty="0">
                          <a:effectLst/>
                        </a:rPr>
                        <a:t>μ</a:t>
                      </a:r>
                      <a:r>
                        <a:rPr lang="en-US" sz="1400" kern="100" dirty="0">
                          <a:effectLst/>
                        </a:rPr>
                        <a:t>F/10V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电解电容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470</a:t>
                      </a:r>
                      <a:r>
                        <a:rPr lang="zh-CN" sz="1400" kern="100" dirty="0">
                          <a:effectLst/>
                        </a:rPr>
                        <a:t>μ</a:t>
                      </a:r>
                      <a:r>
                        <a:rPr lang="en-US" sz="1400" kern="100" dirty="0">
                          <a:effectLst/>
                        </a:rPr>
                        <a:t>F/10V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电解电容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220</a:t>
                      </a:r>
                      <a:r>
                        <a:rPr lang="zh-CN" sz="1400" kern="100" dirty="0">
                          <a:effectLst/>
                        </a:rPr>
                        <a:t>μ</a:t>
                      </a:r>
                      <a:r>
                        <a:rPr lang="en-US" sz="1400" kern="100" dirty="0">
                          <a:effectLst/>
                        </a:rPr>
                        <a:t>F/10V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二极管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1N4001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稳压二极管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1N4148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Q1 ,Q3 ,Q4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三极管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9014</a:t>
                      </a:r>
                      <a:r>
                        <a:rPr lang="zh-CN" sz="1400" kern="100" dirty="0">
                          <a:effectLst/>
                        </a:rPr>
                        <a:t>（</a:t>
                      </a:r>
                      <a:r>
                        <a:rPr lang="en-US" sz="1400" kern="100" dirty="0">
                          <a:effectLst/>
                        </a:rPr>
                        <a:t>NPN</a:t>
                      </a:r>
                      <a:r>
                        <a:rPr lang="zh-CN" sz="1400" kern="100" dirty="0">
                          <a:effectLst/>
                        </a:rPr>
                        <a:t>）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Q2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三极管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9014D</a:t>
                      </a:r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NPN</a:t>
                      </a:r>
                      <a:r>
                        <a:rPr lang="zh-CN" sz="1400" kern="100">
                          <a:effectLst/>
                        </a:rPr>
                        <a:t>）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Q5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三极管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8050D</a:t>
                      </a:r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NPN</a:t>
                      </a:r>
                      <a:r>
                        <a:rPr lang="zh-CN" sz="1400" kern="100">
                          <a:effectLst/>
                        </a:rPr>
                        <a:t>）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16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IC1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集成电路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555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17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声敏传感器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Sound control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18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红外接收管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Infrared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19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磁敏传感器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Reed switch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5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JX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连接线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φ</a:t>
                      </a:r>
                      <a:r>
                        <a:rPr lang="en-US" sz="1400" kern="100">
                          <a:effectLst/>
                        </a:rPr>
                        <a:t>0.12</a:t>
                      </a:r>
                      <a:r>
                        <a:rPr lang="zh-CN" sz="1400" kern="100">
                          <a:effectLst/>
                        </a:rPr>
                        <a:t>，</a:t>
                      </a:r>
                      <a:r>
                        <a:rPr lang="en-US" sz="1400" kern="100">
                          <a:effectLst/>
                        </a:rPr>
                        <a:t>70cm  J1</a:t>
                      </a:r>
                      <a:r>
                        <a:rPr lang="zh-CN" sz="1400" kern="100">
                          <a:effectLst/>
                        </a:rPr>
                        <a:t>—</a:t>
                      </a:r>
                      <a:r>
                        <a:rPr lang="en-US" sz="1400" kern="100">
                          <a:effectLst/>
                        </a:rPr>
                        <a:t>J4</a:t>
                      </a:r>
                      <a:r>
                        <a:rPr lang="zh-CN" sz="1400" kern="100">
                          <a:effectLst/>
                        </a:rPr>
                        <a:t>：</a:t>
                      </a:r>
                      <a:r>
                        <a:rPr lang="en-US" sz="1400" kern="100">
                          <a:effectLst/>
                        </a:rPr>
                        <a:t>10cm  J5</a:t>
                      </a:r>
                      <a:r>
                        <a:rPr lang="zh-CN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J6</a:t>
                      </a:r>
                      <a:r>
                        <a:rPr lang="zh-CN" sz="1400" kern="100">
                          <a:effectLst/>
                        </a:rPr>
                        <a:t>：</a:t>
                      </a:r>
                      <a:r>
                        <a:rPr lang="en-US" sz="1400" kern="100">
                          <a:effectLst/>
                        </a:rPr>
                        <a:t>15cm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屏蔽线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15cm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热缩套管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3cm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外壳（含电动机）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线路板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82mm×55mm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84784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+mj-ea"/>
              </a:rPr>
              <a:t>1. </a:t>
            </a:r>
            <a:r>
              <a:rPr kumimoji="1" lang="zh-CN" altLang="en-US" dirty="0" smtClean="0">
                <a:latin typeface="+mj-ea"/>
              </a:rPr>
              <a:t>常用电子元器件</a:t>
            </a:r>
            <a:endParaRPr lang="zh-CN" altLang="en-US" dirty="0">
              <a:latin typeface="+mj-ea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8834" y="1585938"/>
            <a:ext cx="8424936" cy="490283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457200" indent="-457200" fontAlgn="auto">
              <a:lnSpc>
                <a:spcPct val="120000"/>
              </a:lnSpc>
              <a:buFont typeface="Wingdings" panose="05000000000000000000" charset="0"/>
              <a:buChar char="u"/>
            </a:pPr>
            <a:r>
              <a:rPr lang="zh-CN" altLang="en-US" sz="28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电阻、电容、电感、变压器、晶体二极管</a:t>
            </a:r>
            <a:r>
              <a:rPr lang="zh-CN" altLang="en-US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、晶体三极管、可控硅、</a:t>
            </a:r>
            <a:r>
              <a:rPr lang="en-US" altLang="zh-CN" sz="2800" b="1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IC</a:t>
            </a:r>
            <a:r>
              <a:rPr lang="zh-CN" altLang="en-US" sz="2800" b="1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endParaRPr kumimoji="1"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无源器件：</a:t>
            </a:r>
            <a:endParaRPr kumimoji="1"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buFont typeface="Wingdings" panose="05000000000000000000" charset="0"/>
              <a:buChar char="n"/>
            </a:pPr>
            <a:r>
              <a:rPr kumimoji="1"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电阻、电容、电感、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喇叭、开关等</a:t>
            </a:r>
            <a:endParaRPr kumimoji="1" lang="zh-CN" altLang="en-US" sz="28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buFont typeface="Wingdings" panose="05000000000000000000" charset="0"/>
              <a:buChar char="n"/>
            </a:pPr>
            <a:r>
              <a:rPr kumimoji="1" lang="zh-CN" altLang="en-US" sz="26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本身</a:t>
            </a:r>
            <a:r>
              <a:rPr kumimoji="1" lang="zh-CN" altLang="en-US" sz="2600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不产生电子</a:t>
            </a:r>
            <a:r>
              <a:rPr kumimoji="1" lang="zh-CN" altLang="en-US" sz="26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</a:t>
            </a:r>
            <a:r>
              <a:rPr kumimoji="1" lang="zh-CN" altLang="en-US" sz="2600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电压、</a:t>
            </a:r>
            <a:r>
              <a:rPr kumimoji="1" lang="zh-CN" altLang="en-US" sz="26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电流没有控制</a:t>
            </a:r>
            <a:r>
              <a:rPr kumimoji="1" lang="zh-CN" altLang="en-US" sz="2600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和变换</a:t>
            </a:r>
            <a:r>
              <a:rPr kumimoji="1" lang="zh-CN" altLang="en-US" sz="26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作用</a:t>
            </a:r>
            <a:r>
              <a:rPr kumimoji="1" lang="zh-CN" altLang="en-US" sz="2600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br>
              <a:rPr kumimoji="1" lang="zh-CN" altLang="en-US" sz="2600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kumimoji="1" lang="en-US" altLang="zh-CN" sz="1000" b="1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kumimoji="1"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有源器件：</a:t>
            </a:r>
            <a:endParaRPr kumimoji="1"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buFont typeface="Wingdings" panose="05000000000000000000" charset="0"/>
              <a:buChar char="n"/>
            </a:pPr>
            <a:r>
              <a:rPr kumimoji="1"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晶体管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、电子管、场效应管、</a:t>
            </a:r>
            <a:r>
              <a:rPr kumimoji="1"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IC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endParaRPr kumimoji="1" lang="zh-CN" altLang="en-US" sz="28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fontAlgn="auto">
              <a:lnSpc>
                <a:spcPct val="120000"/>
              </a:lnSpc>
              <a:buFont typeface="Wingdings" panose="05000000000000000000" charset="0"/>
              <a:buChar char="n"/>
            </a:pPr>
            <a:r>
              <a:rPr kumimoji="1" lang="zh-CN" altLang="en-US" sz="28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本身</a:t>
            </a:r>
            <a:r>
              <a:rPr kumimoji="1" lang="zh-CN" altLang="en-US" sz="2800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能产生电子，对电压、电流有控制、变换作用</a:t>
            </a:r>
            <a:r>
              <a:rPr kumimoji="1"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（放大、开关、整流、检波、振荡和调制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等）</a:t>
            </a:r>
            <a:endParaRPr kumimoji="1"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42828" y="404664"/>
            <a:ext cx="648589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电路基本元件</a:t>
            </a:r>
            <a:r>
              <a:rPr kumimoji="1" lang="en-US" altLang="zh-CN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电阻器 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7225" y="1404620"/>
            <a:ext cx="7630795" cy="3286125"/>
            <a:chOff x="1122291" y="2067486"/>
            <a:chExt cx="5497868" cy="4166399"/>
          </a:xfrm>
        </p:grpSpPr>
        <p:pic>
          <p:nvPicPr>
            <p:cNvPr id="73731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855" y="2067486"/>
              <a:ext cx="2736304" cy="2012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73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29" y="2067486"/>
              <a:ext cx="2743732" cy="2012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73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291" y="4080283"/>
              <a:ext cx="2743732" cy="2012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73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561" y="4221088"/>
              <a:ext cx="2736303" cy="2012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1273810" y="4964430"/>
            <a:ext cx="4845685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fontAlgn="auto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zh-CN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电阻器基础与分类</a:t>
            </a:r>
            <a:endParaRPr lang="zh-CN" altLang="zh-CN" sz="36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fontAlgn="auto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zh-CN"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电阻器识别与检测</a:t>
            </a:r>
            <a:endParaRPr lang="zh-CN" altLang="zh-CN" sz="36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3" name="Rectangle 3"/>
          <p:cNvSpPr>
            <a:spLocks noRot="1" noChangeArrowheads="1"/>
          </p:cNvSpPr>
          <p:nvPr/>
        </p:nvSpPr>
        <p:spPr bwMode="auto">
          <a:xfrm>
            <a:off x="0" y="0"/>
            <a:ext cx="9144000" cy="14847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kumimoji="1"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2.1 </a:t>
            </a:r>
            <a:r>
              <a:rPr kumimoji="1"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电阻器基础知识</a:t>
            </a:r>
            <a:endParaRPr lang="zh-CN" altLang="en-US" sz="4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520" y="1484784"/>
            <a:ext cx="8784976" cy="2809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b="1" dirty="0" smtClean="0">
                <a:solidFill>
                  <a:srgbClr val="FF00FF"/>
                </a:solidFill>
                <a:latin typeface="+mj-ea"/>
                <a:ea typeface="+mj-ea"/>
              </a:rPr>
              <a:t>定义：</a:t>
            </a:r>
            <a:r>
              <a:rPr kumimoji="1"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导体对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电流阻碍</a:t>
            </a:r>
            <a:r>
              <a:rPr kumimoji="1"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作用称为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电阻</a:t>
            </a:r>
            <a:endParaRPr kumimoji="1" lang="en-US" altLang="zh-CN" sz="28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457200" indent="-45720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b="1" dirty="0" smtClean="0">
                <a:solidFill>
                  <a:srgbClr val="FF00FF"/>
                </a:solidFill>
                <a:latin typeface="+mj-ea"/>
                <a:ea typeface="+mj-ea"/>
              </a:rPr>
              <a:t>特点：</a:t>
            </a:r>
            <a:r>
              <a:rPr kumimoji="1" lang="zh-CN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交流</a:t>
            </a:r>
            <a:r>
              <a:rPr kumimoji="1" lang="zh-CN" altLang="zh-CN" sz="2800" b="1" dirty="0">
                <a:solidFill>
                  <a:srgbClr val="0000FF"/>
                </a:solidFill>
                <a:latin typeface="+mj-ea"/>
                <a:ea typeface="+mj-ea"/>
              </a:rPr>
              <a:t>与直流信号都可以通过</a:t>
            </a:r>
            <a:endParaRPr kumimoji="1" lang="en-US" altLang="zh-CN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b="1" dirty="0" smtClean="0">
                <a:solidFill>
                  <a:srgbClr val="FF00FF"/>
                </a:solidFill>
                <a:latin typeface="+mj-ea"/>
                <a:ea typeface="+mj-ea"/>
              </a:rPr>
              <a:t>作用：</a:t>
            </a:r>
            <a:r>
              <a:rPr kumimoji="1"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基本作用是阻碍电流流动</a:t>
            </a:r>
            <a:r>
              <a:rPr lang="zh-CN" altLang="zh-CN" sz="2800" b="1" dirty="0" smtClean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lang="zh-CN" altLang="zh-CN" sz="2400" b="1" dirty="0" smtClean="0">
                <a:solidFill>
                  <a:srgbClr val="FF00FF"/>
                </a:solidFill>
                <a:latin typeface="+mj-ea"/>
                <a:ea typeface="+mj-ea"/>
              </a:rPr>
              <a:t>分</a:t>
            </a:r>
            <a:r>
              <a:rPr lang="zh-CN" altLang="zh-CN" sz="2400" b="1" dirty="0">
                <a:solidFill>
                  <a:srgbClr val="FF00FF"/>
                </a:solidFill>
                <a:latin typeface="+mj-ea"/>
                <a:ea typeface="+mj-ea"/>
              </a:rPr>
              <a:t>压、降压</a:t>
            </a:r>
            <a:r>
              <a:rPr lang="zh-CN" altLang="zh-CN" sz="2400" b="1" dirty="0" smtClean="0">
                <a:solidFill>
                  <a:srgbClr val="FF00FF"/>
                </a:solidFill>
                <a:latin typeface="+mj-ea"/>
                <a:ea typeface="+mj-ea"/>
              </a:rPr>
              <a:t>、</a:t>
            </a:r>
            <a:r>
              <a:rPr lang="zh-CN" altLang="zh-CN" sz="2400" b="1" dirty="0">
                <a:solidFill>
                  <a:srgbClr val="FF00FF"/>
                </a:solidFill>
                <a:latin typeface="+mj-ea"/>
                <a:ea typeface="+mj-ea"/>
              </a:rPr>
              <a:t>分流、  </a:t>
            </a:r>
            <a:endParaRPr lang="zh-CN" altLang="zh-CN" sz="2400" b="1" dirty="0">
              <a:solidFill>
                <a:srgbClr val="FF00FF"/>
              </a:solidFill>
              <a:latin typeface="+mj-ea"/>
              <a:ea typeface="+mj-ea"/>
            </a:endParaRPr>
          </a:p>
          <a:p>
            <a:pPr indent="0" fontAlgn="auto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zh-CN" sz="2400" b="1" dirty="0" smtClean="0">
                <a:solidFill>
                  <a:srgbClr val="FF00FF"/>
                </a:solidFill>
                <a:latin typeface="+mj-ea"/>
                <a:ea typeface="+mj-ea"/>
              </a:rPr>
              <a:t>                 限流、负载、阻抗匹配</a:t>
            </a:r>
            <a:r>
              <a:rPr lang="zh-CN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作用</a:t>
            </a:r>
            <a:endParaRPr kumimoji="1"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 fontAlgn="auto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b="1" dirty="0" smtClean="0">
                <a:solidFill>
                  <a:srgbClr val="FF00FF"/>
                </a:solidFill>
                <a:latin typeface="+mj-ea"/>
                <a:ea typeface="+mj-ea"/>
              </a:rPr>
              <a:t>基本参数：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标称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阻值、允许偏差、额定功率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5576" y="4437112"/>
            <a:ext cx="7416824" cy="2158197"/>
            <a:chOff x="323528" y="3616267"/>
            <a:chExt cx="8212013" cy="2888857"/>
          </a:xfrm>
        </p:grpSpPr>
        <p:pic>
          <p:nvPicPr>
            <p:cNvPr id="11" name="Picture 12" descr="3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3"/>
            <a:stretch>
              <a:fillRect/>
            </a:stretch>
          </p:blipFill>
          <p:spPr bwMode="auto">
            <a:xfrm>
              <a:off x="6228184" y="3616267"/>
              <a:ext cx="2307357" cy="2888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1" t="4562" r="12215" b="1404"/>
            <a:stretch>
              <a:fillRect/>
            </a:stretch>
          </p:blipFill>
          <p:spPr bwMode="auto">
            <a:xfrm>
              <a:off x="3347864" y="3616267"/>
              <a:ext cx="2472787" cy="2673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3645024"/>
              <a:ext cx="2664296" cy="2664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0" y="11266"/>
            <a:ext cx="9144000" cy="14735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kumimoji="1"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2.1 </a:t>
            </a:r>
            <a:r>
              <a:rPr kumimoji="1"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电阻器基础知识</a:t>
            </a:r>
            <a:endParaRPr lang="zh-CN" altLang="en-US" sz="4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0455" y="1412776"/>
            <a:ext cx="8784033" cy="3815134"/>
            <a:chOff x="251520" y="1700808"/>
            <a:chExt cx="8784033" cy="381513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98043" y="3861048"/>
              <a:ext cx="8655921" cy="1014730"/>
            </a:xfrm>
            <a:prstGeom prst="rect">
              <a:avLst/>
            </a:prstGeom>
            <a:noFill/>
            <a:ln w="9525">
              <a:noFill/>
              <a:prstDash val="sysDot"/>
              <a:miter lim="800000"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 typeface="Wingdings" panose="05000000000000000000" charset="0"/>
                <a:buChar char="n"/>
              </a:pPr>
              <a:r>
                <a:rPr kumimoji="1" lang="zh-CN" altLang="en-US" sz="2400" b="1" dirty="0" smtClean="0">
                  <a:solidFill>
                    <a:srgbClr val="FF00FF"/>
                  </a:solidFill>
                  <a:latin typeface="+mj-ea"/>
                  <a:ea typeface="+mj-ea"/>
                </a:rPr>
                <a:t>基本单位：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欧（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Ω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）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   </a:t>
              </a:r>
              <a:r>
                <a:rPr kumimoji="1" lang="zh-CN" altLang="en-US" sz="2400" b="1" dirty="0" smtClean="0">
                  <a:solidFill>
                    <a:srgbClr val="FF00FF"/>
                  </a:solidFill>
                  <a:latin typeface="+mj-ea"/>
                  <a:ea typeface="+mj-ea"/>
                </a:rPr>
                <a:t>常用单位：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千欧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（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KΩ 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）  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兆欧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（</a:t>
              </a:r>
              <a:r>
                <a:rPr kumimoji="1" lang="en-US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MΩ 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）</a:t>
              </a:r>
              <a:endParaRPr kumimoji="1"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endParaRPr>
            </a:p>
            <a:p>
              <a:pPr marL="342900" indent="-342900">
                <a:spcBef>
                  <a:spcPct val="50000"/>
                </a:spcBef>
                <a:buFont typeface="Wingdings" panose="05000000000000000000" charset="0"/>
                <a:buChar char="n"/>
              </a:pPr>
              <a:r>
                <a:rPr kumimoji="1" lang="zh-CN" altLang="en-US" sz="2400" b="1" dirty="0" smtClean="0">
                  <a:solidFill>
                    <a:srgbClr val="FF00FF"/>
                  </a:solidFill>
                  <a:latin typeface="+mj-ea"/>
                  <a:ea typeface="+mj-ea"/>
                </a:rPr>
                <a:t>换算关系：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1 MΩ = 10</a:t>
              </a:r>
              <a:r>
                <a:rPr kumimoji="1" lang="en-US" altLang="zh-CN" sz="2400" b="1" baseline="30000" dirty="0" smtClean="0">
                  <a:solidFill>
                    <a:srgbClr val="0000FF"/>
                  </a:solidFill>
                  <a:latin typeface="+mj-ea"/>
                  <a:ea typeface="+mj-ea"/>
                </a:rPr>
                <a:t>3  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KΩ = 10</a:t>
              </a:r>
              <a:r>
                <a:rPr kumimoji="1" lang="en-US" altLang="zh-CN" sz="2400" b="1" baseline="30000" dirty="0" smtClean="0">
                  <a:solidFill>
                    <a:srgbClr val="0000FF"/>
                  </a:solidFill>
                  <a:latin typeface="+mj-ea"/>
                  <a:ea typeface="+mj-ea"/>
                </a:rPr>
                <a:t>6  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Ω</a:t>
              </a:r>
              <a:endPara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grpSp>
          <p:nvGrpSpPr>
            <p:cNvPr id="3" name="组合 11"/>
            <p:cNvGrpSpPr/>
            <p:nvPr/>
          </p:nvGrpSpPr>
          <p:grpSpPr>
            <a:xfrm>
              <a:off x="251520" y="1700808"/>
              <a:ext cx="8496001" cy="2016223"/>
              <a:chOff x="118576" y="1844254"/>
              <a:chExt cx="8496001" cy="2016223"/>
            </a:xfrm>
          </p:grpSpPr>
          <p:sp>
            <p:nvSpPr>
              <p:cNvPr id="7" name="Text Box 6"/>
              <p:cNvSpPr txBox="1">
                <a:spLocks noChangeArrowheads="1"/>
              </p:cNvSpPr>
              <p:nvPr/>
            </p:nvSpPr>
            <p:spPr bwMode="auto">
              <a:xfrm>
                <a:off x="118576" y="1844254"/>
                <a:ext cx="2952328" cy="5835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 typeface="Wingdings" panose="05000000000000000000" charset="0"/>
                  <a:buChar char="n"/>
                </a:pPr>
                <a:r>
                  <a:rPr kumimoji="1" lang="zh-CN" altLang="en-US" sz="2400" b="1" dirty="0" smtClean="0">
                    <a:solidFill>
                      <a:srgbClr val="FF00FF"/>
                    </a:solidFill>
                    <a:latin typeface="+mj-ea"/>
                    <a:ea typeface="+mj-ea"/>
                  </a:rPr>
                  <a:t>电路符号：</a:t>
                </a:r>
                <a:r>
                  <a:rPr kumimoji="1" lang="en-US" altLang="zh-CN" sz="3200" b="1" dirty="0" smtClean="0">
                    <a:solidFill>
                      <a:srgbClr val="0000FF"/>
                    </a:solidFill>
                    <a:latin typeface="+mj-ea"/>
                    <a:ea typeface="+mj-ea"/>
                  </a:rPr>
                  <a:t>R</a:t>
                </a:r>
                <a:endParaRPr kumimoji="1" lang="en-US" altLang="zh-CN" sz="3200" b="1" dirty="0" smtClean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graphicFrame>
            <p:nvGraphicFramePr>
              <p:cNvPr id="7171" name="Object 3"/>
              <p:cNvGraphicFramePr>
                <a:graphicFrameLocks noChangeAspect="1"/>
              </p:cNvGraphicFramePr>
              <p:nvPr/>
            </p:nvGraphicFramePr>
            <p:xfrm>
              <a:off x="406608" y="2276302"/>
              <a:ext cx="8207969" cy="1584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6390" name="" r:id="rId1" imgW="3970655" imgH="694055" progId="Visio.Drawing.11">
                      <p:embed/>
                    </p:oleObj>
                  </mc:Choice>
                  <mc:Fallback>
                    <p:oleObj name="" r:id="rId1" imgW="3970655" imgH="694055" progId="Visio.Drawing.11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biLevel thresh="50000"/>
                            <a:grayscl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6608" y="2276302"/>
                            <a:ext cx="8207969" cy="158417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271490" y="5055567"/>
              <a:ext cx="8764063" cy="460375"/>
            </a:xfrm>
            <a:prstGeom prst="rect">
              <a:avLst/>
            </a:prstGeom>
            <a:noFill/>
            <a:ln w="9525">
              <a:noFill/>
              <a:prstDash val="sysDot"/>
              <a:miter lim="800000"/>
            </a:ln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ct val="50000"/>
                </a:spcBef>
                <a:buFont typeface="Wingdings" panose="05000000000000000000" charset="0"/>
                <a:buChar char="n"/>
              </a:pPr>
              <a:r>
                <a:rPr kumimoji="1" lang="zh-CN" altLang="en-US" sz="2400" b="1" dirty="0" smtClean="0">
                  <a:solidFill>
                    <a:srgbClr val="FF00FF"/>
                  </a:solidFill>
                  <a:latin typeface="+mj-ea"/>
                  <a:ea typeface="+mj-ea"/>
                </a:rPr>
                <a:t>额定功率</a:t>
              </a:r>
              <a:r>
                <a:rPr kumimoji="1" lang="zh-CN" altLang="en-US" sz="2400" b="1" dirty="0">
                  <a:solidFill>
                    <a:srgbClr val="FF00FF"/>
                  </a:solidFill>
                  <a:latin typeface="+mj-ea"/>
                  <a:ea typeface="+mj-ea"/>
                </a:rPr>
                <a:t>：</a:t>
              </a:r>
              <a:r>
                <a:rPr kumimoji="1" lang="en-US" altLang="zh-CN" sz="2200" b="1" dirty="0">
                  <a:solidFill>
                    <a:srgbClr val="0000FF"/>
                  </a:solidFill>
                  <a:latin typeface="+mj-ea"/>
                  <a:ea typeface="+mj-ea"/>
                </a:rPr>
                <a:t>1/16W;1/8W; 1/4W; </a:t>
              </a:r>
              <a:r>
                <a:rPr kumimoji="1" lang="en-US" altLang="zh-CN" sz="22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1/2W; 1W;2W;5W;10W</a:t>
              </a:r>
              <a:r>
                <a:rPr kumimoji="1" lang="en-US" altLang="zh-CN" sz="2200" b="1" dirty="0">
                  <a:solidFill>
                    <a:srgbClr val="0000FF"/>
                  </a:solidFill>
                  <a:latin typeface="+mj-ea"/>
                  <a:ea typeface="+mj-ea"/>
                </a:rPr>
                <a:t>…..</a:t>
              </a:r>
              <a:endParaRPr kumimoji="1" lang="zh-CN" altLang="en-US" sz="22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390617" y="5589240"/>
          <a:ext cx="8280920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91" name="" r:id="rId3" imgW="4114800" imgH="414655" progId="Visio.Drawing.11">
                  <p:embed/>
                </p:oleObj>
              </mc:Choice>
              <mc:Fallback>
                <p:oleObj name="" r:id="rId3" imgW="4114800" imgH="414655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17" y="5589240"/>
                        <a:ext cx="8280920" cy="8640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84784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2.2 </a:t>
            </a:r>
            <a:r>
              <a:rPr lang="zh-CN" altLang="en-US" dirty="0" smtClean="0">
                <a:latin typeface="+mj-ea"/>
              </a:rPr>
              <a:t>电阻器分类</a:t>
            </a:r>
            <a:endParaRPr lang="zh-CN" altLang="en-US" dirty="0">
              <a:latin typeface="+mj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9512" y="1628800"/>
            <a:ext cx="8784976" cy="4593779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sz="27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按阻值</a:t>
            </a:r>
            <a:r>
              <a:rPr lang="zh-CN" sz="2700" b="1" dirty="0" smtClean="0">
                <a:solidFill>
                  <a:srgbClr val="FF2BD8"/>
                </a:solidFill>
                <a:latin typeface="+mj-ea"/>
                <a:ea typeface="+mj-ea"/>
              </a:rPr>
              <a:t>特性</a:t>
            </a:r>
            <a:r>
              <a:rPr lang="zh-CN" sz="27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：</a:t>
            </a:r>
            <a:r>
              <a:rPr kumimoji="0" lang="zh-CN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</a:rPr>
              <a:t>固定电阻、可变电阻、特种电阻</a:t>
            </a:r>
            <a:endParaRPr kumimoji="0" lang="en-US" altLang="zh-CN" sz="27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457200" indent="-45720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zh-CN" sz="27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按功能：</a:t>
            </a:r>
            <a:r>
              <a:rPr lang="zh-CN" altLang="zh-CN" sz="2700" b="1" dirty="0">
                <a:solidFill>
                  <a:srgbClr val="0000FF"/>
                </a:solidFill>
                <a:latin typeface="+mj-ea"/>
                <a:ea typeface="+mj-ea"/>
              </a:rPr>
              <a:t>负载电阻、采样电阻、分流电阻、保护</a:t>
            </a:r>
            <a:r>
              <a:rPr lang="zh-CN" altLang="zh-CN" sz="2700" b="1" dirty="0" smtClean="0">
                <a:solidFill>
                  <a:srgbClr val="0000FF"/>
                </a:solidFill>
                <a:latin typeface="+mj-ea"/>
                <a:ea typeface="+mj-ea"/>
              </a:rPr>
              <a:t>电阻</a:t>
            </a:r>
            <a:endParaRPr lang="zh-CN" altLang="zh-CN" sz="27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sz="2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ea"/>
                <a:ea typeface="+mj-ea"/>
              </a:rPr>
              <a:t>按制造材料：</a:t>
            </a:r>
            <a:r>
              <a:rPr lang="zh-CN" sz="2700" b="1" dirty="0" smtClean="0">
                <a:solidFill>
                  <a:srgbClr val="0000FF"/>
                </a:solidFill>
                <a:latin typeface="+mj-ea"/>
                <a:ea typeface="+mj-ea"/>
              </a:rPr>
              <a:t>碳膜电阻、金属膜电阻、线绕电阻</a:t>
            </a:r>
            <a:r>
              <a:rPr lang="zh-CN" altLang="en-US" sz="2700" b="1" dirty="0" smtClean="0">
                <a:solidFill>
                  <a:srgbClr val="0000FF"/>
                </a:solidFill>
                <a:latin typeface="+mj-ea"/>
                <a:ea typeface="+mj-ea"/>
              </a:rPr>
              <a:t>、</a:t>
            </a:r>
            <a:r>
              <a:rPr lang="zh-CN" sz="2700" b="1" dirty="0" smtClean="0">
                <a:solidFill>
                  <a:srgbClr val="0000FF"/>
                </a:solidFill>
                <a:latin typeface="+mj-ea"/>
                <a:ea typeface="+mj-ea"/>
              </a:rPr>
              <a:t>水泥电阻、熔断电阻</a:t>
            </a:r>
            <a:endParaRPr lang="en-US" altLang="zh-CN" sz="27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12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b="1" dirty="0">
                <a:solidFill>
                  <a:srgbClr val="FF00FF"/>
                </a:solidFill>
                <a:latin typeface="+mj-ea"/>
                <a:ea typeface="+mj-ea"/>
              </a:rPr>
              <a:t>碳膜电阻成本低廉，家庭电器使用较多</a:t>
            </a:r>
            <a:endParaRPr kumimoji="1" lang="en-US" altLang="zh-CN" sz="2200" b="1" dirty="0">
              <a:solidFill>
                <a:srgbClr val="FF00FF"/>
              </a:solidFill>
              <a:latin typeface="+mj-ea"/>
              <a:ea typeface="+mj-ea"/>
            </a:endParaRP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b="1" dirty="0">
                <a:solidFill>
                  <a:srgbClr val="FF00FF"/>
                </a:solidFill>
                <a:latin typeface="+mj-ea"/>
                <a:ea typeface="+mj-ea"/>
              </a:rPr>
              <a:t>金属膜电阻精度高</a:t>
            </a:r>
            <a:r>
              <a:rPr kumimoji="1" lang="zh-CN" altLang="en-US" sz="2200" b="1" dirty="0" smtClean="0">
                <a:solidFill>
                  <a:srgbClr val="FF00FF"/>
                </a:solidFill>
                <a:latin typeface="+mj-ea"/>
                <a:ea typeface="+mj-ea"/>
              </a:rPr>
              <a:t>，用</a:t>
            </a:r>
            <a:r>
              <a:rPr kumimoji="1" lang="zh-CN" altLang="en-US" sz="2200" b="1" dirty="0">
                <a:solidFill>
                  <a:srgbClr val="FF00FF"/>
                </a:solidFill>
                <a:latin typeface="+mj-ea"/>
                <a:ea typeface="+mj-ea"/>
              </a:rPr>
              <a:t>在要求较高的设备上</a:t>
            </a:r>
            <a:endParaRPr kumimoji="1" lang="en-US" altLang="zh-CN" sz="2200" b="1" dirty="0">
              <a:solidFill>
                <a:srgbClr val="FF00FF"/>
              </a:solidFill>
              <a:latin typeface="+mj-ea"/>
              <a:ea typeface="+mj-ea"/>
            </a:endParaRP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b="1" dirty="0">
                <a:solidFill>
                  <a:srgbClr val="FF00FF"/>
                </a:solidFill>
                <a:latin typeface="+mj-ea"/>
                <a:ea typeface="+mj-ea"/>
              </a:rPr>
              <a:t>水泥电阻和线挠电阻能承受</a:t>
            </a:r>
            <a:r>
              <a:rPr kumimoji="1" lang="zh-CN" altLang="en-US" sz="2200" b="1" dirty="0" smtClean="0">
                <a:solidFill>
                  <a:srgbClr val="FF00FF"/>
                </a:solidFill>
                <a:latin typeface="+mj-ea"/>
                <a:ea typeface="+mj-ea"/>
              </a:rPr>
              <a:t>大功率</a:t>
            </a:r>
            <a:endParaRPr kumimoji="1" lang="en-US" altLang="zh-CN" sz="2200" b="1" dirty="0" smtClean="0">
              <a:solidFill>
                <a:srgbClr val="FF00FF"/>
              </a:solidFill>
              <a:latin typeface="+mj-ea"/>
              <a:ea typeface="+mj-ea"/>
            </a:endParaRP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b="1" dirty="0" smtClean="0">
                <a:solidFill>
                  <a:srgbClr val="FF00FF"/>
                </a:solidFill>
                <a:latin typeface="+mj-ea"/>
                <a:ea typeface="+mj-ea"/>
              </a:rPr>
              <a:t>线</a:t>
            </a:r>
            <a:r>
              <a:rPr kumimoji="1" lang="zh-CN" altLang="en-US" sz="2200" b="1" dirty="0">
                <a:solidFill>
                  <a:srgbClr val="FF00FF"/>
                </a:solidFill>
                <a:latin typeface="+mj-ea"/>
                <a:ea typeface="+mj-ea"/>
              </a:rPr>
              <a:t>挠电阻的精度也比较高，常用在要求很高的测量仪器</a:t>
            </a:r>
            <a:r>
              <a:rPr kumimoji="1" lang="zh-CN" altLang="en-US" sz="2200" b="1" dirty="0" smtClean="0">
                <a:solidFill>
                  <a:srgbClr val="FF00FF"/>
                </a:solidFill>
                <a:latin typeface="+mj-ea"/>
                <a:ea typeface="+mj-ea"/>
              </a:rPr>
              <a:t>上</a:t>
            </a:r>
            <a:endParaRPr kumimoji="0" lang="zh-CN" sz="2200" b="1" i="0" u="none" strike="noStrike" kern="1200" cap="none" spc="0" normalizeH="0" baseline="0" noProof="0" dirty="0" smtClean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57200" y="355303"/>
            <a:ext cx="8229600" cy="769441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2.3  </a:t>
            </a:r>
            <a:r>
              <a:rPr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电阻器命名</a:t>
            </a:r>
            <a:r>
              <a:rPr lang="zh-CN" altLang="en-US" dirty="0">
                <a:latin typeface="+mj-ea"/>
              </a:rPr>
              <a:t>方法</a:t>
            </a:r>
            <a:endParaRPr lang="zh-CN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9115" y="1489075"/>
            <a:ext cx="4465320" cy="2156460"/>
            <a:chOff x="806312" y="1556792"/>
            <a:chExt cx="4197736" cy="2088232"/>
          </a:xfrm>
        </p:grpSpPr>
        <p:pic>
          <p:nvPicPr>
            <p:cNvPr id="5" name="Picture 3" descr="电阻器型号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806312" y="1556792"/>
              <a:ext cx="4197736" cy="208823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411760" y="1619508"/>
              <a:ext cx="1800200" cy="356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00FF"/>
                  </a:solidFill>
                </a:rPr>
                <a:t>精密金属膜电阻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148064" y="1658990"/>
            <a:ext cx="2880320" cy="198603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第一部分：主称</a:t>
            </a:r>
            <a:endParaRPr 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第二部分：材料</a:t>
            </a:r>
            <a:endParaRPr 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第三部分：分类</a:t>
            </a:r>
            <a:endParaRPr 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第四部分：序号</a:t>
            </a:r>
            <a:endParaRPr 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zh-CN" altLang="zh-CN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717032"/>
            <a:ext cx="74888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2.4  </a:t>
            </a:r>
            <a:r>
              <a:rPr lang="zh-CN" altLang="en-US" dirty="0" smtClean="0">
                <a:latin typeface="+mj-ea"/>
              </a:rPr>
              <a:t>常用电阻器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2510" y="1424305"/>
            <a:ext cx="2286000" cy="4852670"/>
          </a:xfrm>
        </p:spPr>
        <p:txBody>
          <a:bodyPr>
            <a:noAutofit/>
          </a:bodyPr>
          <a:lstStyle/>
          <a:p>
            <a:pPr fontAlgn="auto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5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碳膜电阻</a:t>
            </a:r>
            <a:endParaRPr lang="en-US" altLang="zh-CN" sz="25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5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</a:t>
            </a:r>
            <a:r>
              <a:rPr lang="zh-CN" altLang="en-US" sz="2500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膜电阻</a:t>
            </a:r>
            <a:endParaRPr lang="en-US" altLang="zh-CN" sz="2500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5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绕线电阻</a:t>
            </a:r>
            <a:endParaRPr lang="en-US" altLang="zh-CN" sz="25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500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水泥电阻</a:t>
            </a:r>
            <a:endParaRPr lang="en-US" altLang="zh-CN" sz="2500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5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敏感电阻</a:t>
            </a:r>
            <a:endParaRPr lang="en-US" altLang="zh-CN" sz="25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500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集成电阻</a:t>
            </a:r>
            <a:endParaRPr lang="en-US" altLang="zh-CN" sz="2500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5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电位器</a:t>
            </a:r>
            <a:endParaRPr lang="en-US" altLang="zh-CN" sz="25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5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2500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片电阻</a:t>
            </a:r>
            <a:endParaRPr lang="zh-CN" altLang="en-US" sz="2500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36655" y="1772816"/>
            <a:ext cx="4487084" cy="4536504"/>
            <a:chOff x="1122291" y="2067486"/>
            <a:chExt cx="5497868" cy="416639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855" y="2067486"/>
              <a:ext cx="2736304" cy="2012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29" y="2067486"/>
              <a:ext cx="2743732" cy="2012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291" y="4080283"/>
              <a:ext cx="2743732" cy="2012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561" y="4221088"/>
              <a:ext cx="2736303" cy="2012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-1"/>
            <a:ext cx="9144000" cy="1464335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2.4.1  </a:t>
            </a:r>
            <a:r>
              <a:rPr lang="zh-CN" altLang="en-US" dirty="0" smtClean="0"/>
              <a:t>碳</a:t>
            </a:r>
            <a:r>
              <a:rPr lang="zh-CN" altLang="en-US" dirty="0"/>
              <a:t>膜电阻（</a:t>
            </a:r>
            <a:r>
              <a:rPr lang="en-US" altLang="zh-CN" dirty="0"/>
              <a:t>RT</a:t>
            </a:r>
            <a:r>
              <a:rPr lang="zh-CN" altLang="en-US" dirty="0"/>
              <a:t>）  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51520" y="1708211"/>
            <a:ext cx="4207618" cy="4572175"/>
            <a:chOff x="4175077" y="1565275"/>
            <a:chExt cx="4947570" cy="5033860"/>
          </a:xfrm>
        </p:grpSpPr>
        <p:pic>
          <p:nvPicPr>
            <p:cNvPr id="587782" name="Picture 6" descr="合成碳膜电阻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553" y="1651720"/>
              <a:ext cx="1901662" cy="154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7783" name="Picture 7" descr="碳膜电阻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215" y="3104820"/>
              <a:ext cx="211202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7785" name="Rectangle 9"/>
            <p:cNvSpPr>
              <a:spLocks noChangeArrowheads="1"/>
            </p:cNvSpPr>
            <p:nvPr/>
          </p:nvSpPr>
          <p:spPr bwMode="auto">
            <a:xfrm>
              <a:off x="4479925" y="3200400"/>
              <a:ext cx="184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zh-CN" altLang="en-US" b="0"/>
            </a:p>
          </p:txBody>
        </p:sp>
        <p:sp>
          <p:nvSpPr>
            <p:cNvPr id="587786" name="Rectangle 10"/>
            <p:cNvSpPr>
              <a:spLocks noChangeArrowheads="1"/>
            </p:cNvSpPr>
            <p:nvPr/>
          </p:nvSpPr>
          <p:spPr bwMode="auto">
            <a:xfrm>
              <a:off x="4479925" y="3200400"/>
              <a:ext cx="184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zh-CN" altLang="en-US" b="0"/>
            </a:p>
          </p:txBody>
        </p:sp>
        <p:pic>
          <p:nvPicPr>
            <p:cNvPr id="587788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130" y="3501008"/>
              <a:ext cx="2792412" cy="309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077" y="4641194"/>
              <a:ext cx="2155158" cy="195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235" y="1565275"/>
              <a:ext cx="2792412" cy="193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4555901" y="1464334"/>
            <a:ext cx="4392488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rgbClr val="FF00FF"/>
                </a:solidFill>
                <a:latin typeface="+mj-ea"/>
                <a:ea typeface="+mj-ea"/>
              </a:rPr>
              <a:t>制造：</a:t>
            </a: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在陶瓷管架上高温沉积</a:t>
            </a:r>
            <a:r>
              <a:rPr lang="zh-CN" altLang="en-US" sz="2800" dirty="0" smtClean="0">
                <a:solidFill>
                  <a:srgbClr val="FF00FF"/>
                </a:solidFill>
                <a:latin typeface="+mj-ea"/>
                <a:ea typeface="+mj-ea"/>
              </a:rPr>
              <a:t>碳氢化合物</a:t>
            </a: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电阻材料，再涂上环氧树脂保护漆密封制成</a:t>
            </a:r>
            <a:endParaRPr lang="en-US" altLang="zh-CN" sz="28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8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碳膜厚度决定阻值大小，控制膜的</a:t>
            </a:r>
            <a:r>
              <a:rPr lang="zh-CN" altLang="en-US" sz="2800" dirty="0" smtClean="0">
                <a:solidFill>
                  <a:srgbClr val="FF00FF"/>
                </a:solidFill>
                <a:latin typeface="+mj-ea"/>
                <a:ea typeface="+mj-ea"/>
              </a:rPr>
              <a:t>厚度和刻槽</a:t>
            </a: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来控制阻值</a:t>
            </a:r>
            <a:endParaRPr lang="zh-CN" altLang="en-US" sz="28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778" grpId="0" animBg="1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9">
            <a:hlinkClick r:id="rId1"/>
          </p:cNvPr>
          <p:cNvSpPr>
            <a:spLocks noChangeArrowheads="1"/>
          </p:cNvSpPr>
          <p:nvPr/>
        </p:nvSpPr>
        <p:spPr bwMode="auto">
          <a:xfrm>
            <a:off x="3276600" y="1757363"/>
            <a:ext cx="5248275" cy="4033837"/>
          </a:xfrm>
          <a:prstGeom prst="rect">
            <a:avLst/>
          </a:prstGeom>
          <a:solidFill>
            <a:srgbClr val="69A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600"/>
          </a:p>
        </p:txBody>
      </p:sp>
      <p:sp>
        <p:nvSpPr>
          <p:cNvPr id="18435" name="Rectangle 10">
            <a:hlinkClick r:id="rId1"/>
          </p:cNvPr>
          <p:cNvSpPr>
            <a:spLocks noChangeArrowheads="1"/>
          </p:cNvSpPr>
          <p:nvPr/>
        </p:nvSpPr>
        <p:spPr bwMode="auto">
          <a:xfrm>
            <a:off x="3484563" y="1914525"/>
            <a:ext cx="4832350" cy="3717925"/>
          </a:xfrm>
          <a:prstGeom prst="rect">
            <a:avLst/>
          </a:prstGeom>
          <a:solidFill>
            <a:srgbClr val="EBEB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600"/>
          </a:p>
        </p:txBody>
      </p:sp>
      <p:sp>
        <p:nvSpPr>
          <p:cNvPr id="18437" name="Rectangle 5">
            <a:hlinkClick r:id="rId1"/>
          </p:cNvPr>
          <p:cNvSpPr>
            <a:spLocks noChangeArrowheads="1"/>
          </p:cNvSpPr>
          <p:nvPr/>
        </p:nvSpPr>
        <p:spPr bwMode="auto">
          <a:xfrm>
            <a:off x="3639820" y="2096135"/>
            <a:ext cx="4433570" cy="266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144000" bIns="72000"/>
          <a:lstStyle>
            <a:lvl1pPr marL="190500" indent="-1905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333333"/>
              </a:buClr>
              <a:buFont typeface="Wingdings" panose="05000000000000000000" pitchFamily="2" charset="2"/>
              <a:buChar char="§"/>
            </a:pPr>
            <a:r>
              <a:rPr lang="zh-CN" sz="2000" b="1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学时：</a:t>
            </a:r>
            <a:r>
              <a:rPr lang="en-US" altLang="zh-CN" sz="2000" b="1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48   </a:t>
            </a:r>
            <a:r>
              <a:rPr lang="zh-CN" altLang="en-US" sz="2000" b="1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学分：</a:t>
            </a:r>
            <a:r>
              <a:rPr lang="en-US" altLang="zh-CN" sz="2000" b="1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en-US" altLang="en-US" sz="2000" b="1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333333"/>
              </a:buClr>
              <a:buFont typeface="Wingdings" panose="05000000000000000000" pitchFamily="2" charset="2"/>
              <a:buChar char="§"/>
            </a:pPr>
            <a:r>
              <a:rPr lang="zh-CN" altLang="en-US" sz="2000" b="1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上课时间：</a:t>
            </a:r>
            <a:r>
              <a:rPr lang="en-US" altLang="en-US" sz="2000" b="1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9-14</a:t>
            </a:r>
            <a:r>
              <a:rPr lang="zh-CN" altLang="en-US" sz="2000" b="1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</a:t>
            </a:r>
            <a:endParaRPr lang="zh-CN" altLang="en-US" sz="2000" b="1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333333"/>
              </a:buClr>
              <a:buFont typeface="Wingdings" panose="05000000000000000000" pitchFamily="2" charset="2"/>
              <a:buChar char="§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上课地点：教学楼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C502-504</a:t>
            </a:r>
            <a:endParaRPr lang="zh-CN" altLang="en-US" sz="2000" b="1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333333"/>
              </a:buClr>
              <a:buFont typeface="Wingdings" panose="05000000000000000000" pitchFamily="2" charset="2"/>
              <a:buChar char="§"/>
            </a:pPr>
            <a:r>
              <a:rPr lang="zh-CN" altLang="en-US" sz="2000" dirty="0" smtClean="0">
                <a:sym typeface="+mn-ea"/>
              </a:rPr>
              <a:t>参考书：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>
                <a:sym typeface="+mn-ea"/>
              </a:rPr>
              <a:t> </a:t>
            </a:r>
            <a:r>
              <a:rPr lang="en-US" altLang="zh-CN" sz="2000" dirty="0" smtClean="0">
                <a:sym typeface="+mn-ea"/>
              </a:rPr>
              <a:t>   1.</a:t>
            </a:r>
            <a:r>
              <a:rPr lang="zh-CN" altLang="en-US" sz="2000" dirty="0" smtClean="0">
                <a:sym typeface="+mn-ea"/>
              </a:rPr>
              <a:t>张金 周生主编</a:t>
            </a:r>
            <a:r>
              <a:rPr lang="en-US" altLang="zh-CN" sz="2000" dirty="0" smtClean="0">
                <a:sym typeface="+mn-ea"/>
              </a:rPr>
              <a:t>《</a:t>
            </a:r>
            <a:r>
              <a:rPr lang="zh-CN" altLang="en-US" sz="2000" dirty="0" smtClean="0">
                <a:sym typeface="+mn-ea"/>
              </a:rPr>
              <a:t>电子工艺实践教程</a:t>
            </a:r>
            <a:r>
              <a:rPr lang="en-US" altLang="zh-CN" sz="2000" dirty="0" smtClean="0">
                <a:sym typeface="+mn-ea"/>
              </a:rPr>
              <a:t>》</a:t>
            </a:r>
            <a:r>
              <a:rPr lang="zh-CN" altLang="en-US" sz="2000" dirty="0" smtClean="0">
                <a:sym typeface="+mn-ea"/>
              </a:rPr>
              <a:t>电子工业出版社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ym typeface="+mn-ea"/>
              </a:rPr>
              <a:t>    2.</a:t>
            </a:r>
            <a:r>
              <a:rPr lang="zh-CN" altLang="en-US" sz="2000" dirty="0" smtClean="0">
                <a:sym typeface="+mn-ea"/>
              </a:rPr>
              <a:t>刘宁 著</a:t>
            </a:r>
            <a:r>
              <a:rPr lang="en-US" altLang="zh-CN" sz="2000" dirty="0" smtClean="0">
                <a:sym typeface="+mn-ea"/>
              </a:rPr>
              <a:t>《</a:t>
            </a:r>
            <a:r>
              <a:rPr lang="zh-CN" altLang="en-US" sz="2000" dirty="0" smtClean="0">
                <a:sym typeface="+mn-ea"/>
              </a:rPr>
              <a:t>创意电子设计与制作</a:t>
            </a:r>
            <a:r>
              <a:rPr lang="en-US" altLang="zh-CN" sz="2000" dirty="0" smtClean="0">
                <a:sym typeface="+mn-ea"/>
              </a:rPr>
              <a:t>》</a:t>
            </a:r>
            <a:r>
              <a:rPr lang="zh-CN" altLang="en-US" sz="2000" dirty="0" smtClean="0">
                <a:sym typeface="+mn-ea"/>
              </a:rPr>
              <a:t>北京航空航天大学出版社</a:t>
            </a:r>
            <a:r>
              <a:rPr lang="en-US" altLang="zh-CN" sz="2000" dirty="0" smtClean="0">
                <a:sym typeface="+mn-ea"/>
              </a:rPr>
              <a:t>     </a:t>
            </a:r>
            <a:endParaRPr lang="en-US" altLang="en-US" sz="200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438" name="Rectangle 11">
            <a:hlinkClick r:id="rId1"/>
          </p:cNvPr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69A2E1">
              <a:alpha val="8901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39" name="Rectangle 12">
            <a:hlinkClick r:id="rId1"/>
          </p:cNvPr>
          <p:cNvSpPr>
            <a:spLocks noChangeArrowheads="1"/>
          </p:cNvSpPr>
          <p:nvPr/>
        </p:nvSpPr>
        <p:spPr bwMode="auto">
          <a:xfrm>
            <a:off x="678815" y="262255"/>
            <a:ext cx="62515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关于本课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4792" t="667" r="-20971" b="-667"/>
          <a:stretch>
            <a:fillRect/>
          </a:stretch>
        </p:blipFill>
        <p:spPr>
          <a:xfrm>
            <a:off x="785495" y="2012315"/>
            <a:ext cx="2287270" cy="3524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84784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2.4.1  </a:t>
            </a:r>
            <a:r>
              <a:rPr lang="zh-CN" altLang="en-US" b="1" dirty="0" smtClean="0"/>
              <a:t>碳膜电阻特性</a:t>
            </a:r>
            <a:endParaRPr lang="zh-CN" altLang="en-US" b="1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8403358" cy="511256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FF00FF"/>
                </a:solidFill>
                <a:latin typeface="+mj-ea"/>
                <a:ea typeface="+mj-ea"/>
              </a:rPr>
              <a:t>阻值范围</a:t>
            </a:r>
            <a:r>
              <a:rPr lang="zh-CN" altLang="en-US" sz="2400" dirty="0" smtClean="0">
                <a:solidFill>
                  <a:srgbClr val="FF00FF"/>
                </a:solidFill>
                <a:latin typeface="+mj-ea"/>
                <a:ea typeface="+mj-ea"/>
              </a:rPr>
              <a:t>宽：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一般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为</a:t>
            </a:r>
            <a:r>
              <a:rPr lang="en-US" alt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1Ω~10M</a:t>
            </a:r>
            <a:endParaRPr lang="zh-CN" altLang="en-US" sz="24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FF00FF"/>
                </a:solidFill>
                <a:latin typeface="+mj-ea"/>
                <a:ea typeface="+mj-ea"/>
              </a:rPr>
              <a:t>工作温度范围广：</a:t>
            </a:r>
            <a:r>
              <a:rPr lang="en-US" altLang="zh-CN" sz="2400" dirty="0">
                <a:solidFill>
                  <a:srgbClr val="0000FF"/>
                </a:solidFill>
                <a:latin typeface="+mj-ea"/>
                <a:ea typeface="+mj-ea"/>
              </a:rPr>
              <a:t>-55℃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～</a:t>
            </a:r>
            <a:r>
              <a:rPr lang="en-US" altLang="zh-CN" sz="2400" dirty="0">
                <a:solidFill>
                  <a:srgbClr val="0000FF"/>
                </a:solidFill>
                <a:latin typeface="+mj-ea"/>
                <a:ea typeface="+mj-ea"/>
              </a:rPr>
              <a:t>+155</a:t>
            </a:r>
            <a:r>
              <a:rPr lang="en-US" alt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℃</a:t>
            </a:r>
            <a:endParaRPr lang="zh-CN" altLang="en-US" sz="24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rgbClr val="FF00FF"/>
                </a:solidFill>
                <a:latin typeface="+mj-ea"/>
                <a:ea typeface="+mj-ea"/>
              </a:rPr>
              <a:t>稳定性好</a:t>
            </a:r>
            <a:r>
              <a:rPr lang="zh-CN" altLang="en-US" sz="2400" dirty="0">
                <a:solidFill>
                  <a:srgbClr val="FF00FF"/>
                </a:solidFill>
                <a:latin typeface="+mj-ea"/>
                <a:ea typeface="+mj-ea"/>
              </a:rPr>
              <a:t>：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电压改变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对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阻值影响小，负温度系数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  <a:hlinkClick r:id="rId1" tooltip="点击查看原图"/>
              </a:rPr>
              <a:t> 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FF00FF"/>
                </a:solidFill>
                <a:latin typeface="+mj-ea"/>
                <a:ea typeface="+mj-ea"/>
              </a:rPr>
              <a:t>高频特性好：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可制成高频电阻器和超高频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电阻器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FF00FF"/>
                </a:solidFill>
                <a:latin typeface="+mj-ea"/>
                <a:ea typeface="+mj-ea"/>
              </a:rPr>
              <a:t>额定功率：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1/8W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1/4W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1/2W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1W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2W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、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5W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、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10W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FF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包装方式：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带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装、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散装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用途</a:t>
            </a: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：</a:t>
            </a:r>
            <a:r>
              <a:rPr lang="zh-CN" altLang="en-US" sz="2400" dirty="0" smtClean="0">
                <a:solidFill>
                  <a:srgbClr val="FF00FF"/>
                </a:solidFill>
                <a:latin typeface="+mj-ea"/>
                <a:ea typeface="+mj-ea"/>
              </a:rPr>
              <a:t>交流</a:t>
            </a:r>
            <a:r>
              <a:rPr lang="zh-CN" altLang="en-US" sz="2400" dirty="0">
                <a:solidFill>
                  <a:srgbClr val="FF00FF"/>
                </a:solidFill>
                <a:latin typeface="+mj-ea"/>
                <a:ea typeface="+mj-ea"/>
              </a:rPr>
              <a:t>、直流和脉冲</a:t>
            </a:r>
            <a:r>
              <a:rPr lang="zh-CN" altLang="en-US" sz="2400" dirty="0" smtClean="0">
                <a:solidFill>
                  <a:srgbClr val="FF00FF"/>
                </a:solidFill>
                <a:latin typeface="+mj-ea"/>
                <a:ea typeface="+mj-ea"/>
              </a:rPr>
              <a:t>电路都可用。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属引线式电阻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价格低，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安装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维修方便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，广泛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用在电源、适配器低端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产品</a:t>
            </a:r>
            <a:endParaRPr lang="zh-CN" altLang="en-US" sz="24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9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9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9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9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91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4" grpId="0"/>
      <p:bldP spid="59187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412776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rm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+mj-ea"/>
              </a:rPr>
              <a:t>2.4.2  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</a:rPr>
              <a:t>金属膜电阻</a:t>
            </a:r>
            <a:r>
              <a:rPr lang="zh-CN" altLang="en-US" dirty="0">
                <a:latin typeface="+mj-ea"/>
              </a:rPr>
              <a:t>（</a:t>
            </a:r>
            <a:r>
              <a:rPr lang="en-US" altLang="zh-CN" dirty="0">
                <a:latin typeface="+mj-ea"/>
              </a:rPr>
              <a:t>RJ</a:t>
            </a:r>
            <a:r>
              <a:rPr lang="zh-CN" altLang="en-US" dirty="0" smtClean="0">
                <a:latin typeface="+mj-ea"/>
              </a:rPr>
              <a:t>）</a:t>
            </a:r>
            <a:endParaRPr lang="zh-CN" altLang="en-US" b="0" dirty="0">
              <a:solidFill>
                <a:schemeClr val="tx2"/>
              </a:solidFill>
              <a:latin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2770" y="1648460"/>
            <a:ext cx="4176395" cy="3220720"/>
            <a:chOff x="2051719" y="1745601"/>
            <a:chExt cx="5544618" cy="4938044"/>
          </a:xfrm>
        </p:grpSpPr>
        <p:pic>
          <p:nvPicPr>
            <p:cNvPr id="6" name="Picture 7" descr="3d279e0744a17a54020881f1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8639" y="1745601"/>
              <a:ext cx="3257698" cy="4938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4232068"/>
              <a:ext cx="2332259" cy="2451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r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19" y="1745601"/>
              <a:ext cx="2332259" cy="2469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矩形 8"/>
          <p:cNvSpPr/>
          <p:nvPr/>
        </p:nvSpPr>
        <p:spPr>
          <a:xfrm>
            <a:off x="323528" y="4858407"/>
            <a:ext cx="46743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FF"/>
                </a:solidFill>
                <a:latin typeface="+mj-ea"/>
                <a:ea typeface="+mj-ea"/>
              </a:rPr>
              <a:t>制造：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陶瓷管架蒸发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或烧渗法形成金属膜（镍铬合金），再涂上保护漆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密封制成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>
          <a:xfrm>
            <a:off x="5074231" y="1629053"/>
            <a:ext cx="3960440" cy="492267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9600" dirty="0" smtClean="0">
                <a:solidFill>
                  <a:srgbClr val="0000FF"/>
                </a:solidFill>
                <a:latin typeface="+mj-ea"/>
                <a:ea typeface="+mj-ea"/>
              </a:rPr>
              <a:t>特点：</a:t>
            </a:r>
            <a:endParaRPr lang="en-US" altLang="zh-CN" sz="9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7200" dirty="0" smtClean="0">
                <a:solidFill>
                  <a:srgbClr val="FF00FF"/>
                </a:solidFill>
                <a:latin typeface="+mj-ea"/>
                <a:ea typeface="+mj-ea"/>
              </a:rPr>
              <a:t>阻值范围宽：</a:t>
            </a:r>
            <a:r>
              <a:rPr lang="en-US" altLang="zh-CN" sz="7200" dirty="0" smtClean="0">
                <a:solidFill>
                  <a:srgbClr val="0000FF"/>
                </a:solidFill>
                <a:latin typeface="+mj-ea"/>
                <a:ea typeface="+mj-ea"/>
              </a:rPr>
              <a:t>1Ω～620MΩ</a:t>
            </a:r>
            <a:endParaRPr lang="zh-CN" altLang="en-US" sz="72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7200" dirty="0" smtClean="0">
                <a:solidFill>
                  <a:srgbClr val="FF00FF"/>
                </a:solidFill>
                <a:latin typeface="+mj-ea"/>
                <a:ea typeface="+mj-ea"/>
              </a:rPr>
              <a:t>精度高：</a:t>
            </a:r>
            <a:r>
              <a:rPr lang="zh-CN" altLang="en-US" sz="7200" dirty="0" smtClean="0">
                <a:solidFill>
                  <a:srgbClr val="0000FF"/>
                </a:solidFill>
                <a:latin typeface="+mj-ea"/>
                <a:ea typeface="+mj-ea"/>
              </a:rPr>
              <a:t>0.</a:t>
            </a:r>
            <a:r>
              <a:rPr lang="en-US" altLang="zh-CN" sz="7200" dirty="0" smtClean="0">
                <a:solidFill>
                  <a:srgbClr val="0000FF"/>
                </a:solidFill>
                <a:latin typeface="+mj-ea"/>
                <a:ea typeface="+mj-ea"/>
              </a:rPr>
              <a:t>05</a:t>
            </a:r>
            <a:r>
              <a:rPr lang="zh-CN" altLang="en-US" sz="7200" dirty="0" smtClean="0">
                <a:solidFill>
                  <a:srgbClr val="0000FF"/>
                </a:solidFill>
                <a:latin typeface="+mj-ea"/>
                <a:ea typeface="+mj-ea"/>
              </a:rPr>
              <a:t>％～0.5％</a:t>
            </a:r>
            <a:endParaRPr lang="zh-CN" altLang="en-US" sz="72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7200" dirty="0">
                <a:solidFill>
                  <a:srgbClr val="FF00FF"/>
                </a:solidFill>
                <a:latin typeface="+mj-ea"/>
                <a:ea typeface="+mj-ea"/>
              </a:rPr>
              <a:t>功率负荷大：</a:t>
            </a:r>
            <a:r>
              <a:rPr lang="zh-CN" altLang="en-US" sz="7200" dirty="0" smtClean="0">
                <a:solidFill>
                  <a:srgbClr val="0000FF"/>
                </a:solidFill>
                <a:latin typeface="+mj-ea"/>
                <a:ea typeface="+mj-ea"/>
              </a:rPr>
              <a:t>0.1</a:t>
            </a:r>
            <a:r>
              <a:rPr lang="en-US" altLang="zh-CN" sz="7200" dirty="0" smtClean="0">
                <a:solidFill>
                  <a:srgbClr val="0000FF"/>
                </a:solidFill>
                <a:latin typeface="+mj-ea"/>
                <a:ea typeface="+mj-ea"/>
              </a:rPr>
              <a:t>W</a:t>
            </a:r>
            <a:r>
              <a:rPr lang="zh-CN" altLang="en-US" sz="7200" dirty="0" smtClean="0">
                <a:solidFill>
                  <a:srgbClr val="0000FF"/>
                </a:solidFill>
                <a:latin typeface="+mj-ea"/>
                <a:ea typeface="+mj-ea"/>
              </a:rPr>
              <a:t>～5</a:t>
            </a:r>
            <a:r>
              <a:rPr lang="en-US" altLang="zh-CN" sz="7200" dirty="0" smtClean="0">
                <a:solidFill>
                  <a:srgbClr val="0000FF"/>
                </a:solidFill>
                <a:latin typeface="+mj-ea"/>
                <a:ea typeface="+mj-ea"/>
              </a:rPr>
              <a:t>W</a:t>
            </a:r>
            <a:r>
              <a:rPr lang="zh-CN" altLang="en-US" sz="7200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endParaRPr lang="zh-CN" altLang="en-US" sz="72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7200" dirty="0">
                <a:solidFill>
                  <a:srgbClr val="FF00FF"/>
                </a:solidFill>
                <a:latin typeface="+mj-ea"/>
                <a:ea typeface="+mj-ea"/>
              </a:rPr>
              <a:t>体积小</a:t>
            </a:r>
            <a:endParaRPr lang="zh-CN" altLang="en-US" sz="7200" dirty="0">
              <a:solidFill>
                <a:srgbClr val="FF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7200" dirty="0">
                <a:solidFill>
                  <a:srgbClr val="FF00FF"/>
                </a:solidFill>
                <a:latin typeface="+mj-ea"/>
                <a:ea typeface="+mj-ea"/>
              </a:rPr>
              <a:t>温度系数小，电流噪声小</a:t>
            </a:r>
            <a:endParaRPr lang="zh-CN" altLang="en-US" sz="7200" dirty="0">
              <a:solidFill>
                <a:srgbClr val="FF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7200" dirty="0">
                <a:solidFill>
                  <a:srgbClr val="FF00FF"/>
                </a:solidFill>
                <a:latin typeface="+mj-ea"/>
                <a:ea typeface="+mj-ea"/>
              </a:rPr>
              <a:t>耐热，稳定性高，高频特性好</a:t>
            </a:r>
            <a:endParaRPr lang="zh-CN" altLang="en-US" sz="7200" dirty="0">
              <a:solidFill>
                <a:srgbClr val="FF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7200" dirty="0">
                <a:solidFill>
                  <a:srgbClr val="FF00FF"/>
                </a:solidFill>
                <a:latin typeface="+mj-ea"/>
                <a:ea typeface="+mj-ea"/>
              </a:rPr>
              <a:t>多种包装形式（带装、散装）</a:t>
            </a:r>
            <a:endParaRPr lang="zh-CN" altLang="en-US" sz="7200" dirty="0">
              <a:solidFill>
                <a:srgbClr val="FF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7200" dirty="0">
                <a:solidFill>
                  <a:srgbClr val="FF00FF"/>
                </a:solidFill>
                <a:latin typeface="+mj-ea"/>
                <a:ea typeface="+mj-ea"/>
              </a:rPr>
              <a:t>成本较高</a:t>
            </a:r>
            <a:endParaRPr lang="zh-CN" altLang="en-US" sz="7200" dirty="0">
              <a:solidFill>
                <a:srgbClr val="FF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9600" dirty="0" smtClean="0">
                <a:solidFill>
                  <a:srgbClr val="0000FF"/>
                </a:solidFill>
                <a:latin typeface="+mj-ea"/>
                <a:ea typeface="+mj-ea"/>
              </a:rPr>
              <a:t>用途：</a:t>
            </a:r>
            <a:r>
              <a:rPr lang="zh-CN" altLang="en-US" sz="7200" dirty="0" smtClean="0">
                <a:solidFill>
                  <a:srgbClr val="FF00FF"/>
                </a:solidFill>
                <a:latin typeface="+mj-ea"/>
                <a:ea typeface="+mj-ea"/>
              </a:rPr>
              <a:t>作为</a:t>
            </a:r>
            <a:r>
              <a:rPr lang="zh-CN" altLang="zh-CN" sz="7200" dirty="0" smtClean="0">
                <a:solidFill>
                  <a:srgbClr val="FF00FF"/>
                </a:solidFill>
                <a:latin typeface="+mj-ea"/>
                <a:ea typeface="+mj-ea"/>
              </a:rPr>
              <a:t>精密和高稳定性的电阻通用于各种电子设备中</a:t>
            </a:r>
            <a:endParaRPr lang="zh-CN" altLang="zh-CN" sz="7200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bldLvl="0" animBg="1"/>
      <p:bldP spid="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7" y="3933056"/>
            <a:ext cx="7704856" cy="262088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外观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非常</a:t>
            </a: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相似</a:t>
            </a:r>
            <a:endParaRPr lang="en-US" altLang="zh-CN" sz="28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endParaRPr lang="en-US" altLang="zh-CN" sz="800" dirty="0" smtClean="0">
              <a:solidFill>
                <a:schemeClr val="accent6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与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碳膜电阻相比，金属膜电阻只是用</a:t>
            </a:r>
            <a:r>
              <a:rPr lang="zh-CN" altLang="en-US" sz="2800" dirty="0">
                <a:solidFill>
                  <a:srgbClr val="FF00FF"/>
                </a:solidFill>
                <a:latin typeface="+mj-ea"/>
                <a:ea typeface="+mj-ea"/>
              </a:rPr>
              <a:t>合金粉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替代了</a:t>
            </a:r>
            <a:r>
              <a:rPr lang="zh-CN" altLang="en-US" sz="2800" dirty="0" smtClean="0">
                <a:solidFill>
                  <a:srgbClr val="FF00FF"/>
                </a:solidFill>
                <a:latin typeface="+mj-ea"/>
                <a:ea typeface="+mj-ea"/>
              </a:rPr>
              <a:t>结晶碳</a:t>
            </a:r>
            <a:endParaRPr lang="en-US" altLang="zh-CN" sz="28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有</a:t>
            </a:r>
            <a:r>
              <a:rPr lang="en-US" altLang="zh-CN" sz="2800" dirty="0" smtClean="0">
                <a:solidFill>
                  <a:srgbClr val="0000FF"/>
                </a:solidFill>
                <a:latin typeface="+mj-ea"/>
                <a:ea typeface="+mj-ea"/>
              </a:rPr>
              <a:t>4</a:t>
            </a: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种区分方法</a:t>
            </a:r>
            <a:endParaRPr lang="zh-CN" altLang="en-US" sz="28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03648"/>
          </a:xfrm>
          <a:noFill/>
        </p:spPr>
        <p:txBody>
          <a:bodyPr>
            <a:no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j-ea"/>
              </a:rPr>
              <a:t>2.4.3 </a:t>
            </a:r>
            <a:r>
              <a:rPr lang="zh-CN" altLang="en-US" b="1" dirty="0" smtClean="0">
                <a:solidFill>
                  <a:srgbClr val="FF0000"/>
                </a:solidFill>
                <a:latin typeface="+mj-ea"/>
              </a:rPr>
              <a:t>金属</a:t>
            </a:r>
            <a:r>
              <a:rPr lang="zh-CN" altLang="en-US" b="1" dirty="0">
                <a:solidFill>
                  <a:srgbClr val="FF0000"/>
                </a:solidFill>
                <a:latin typeface="+mj-ea"/>
              </a:rPr>
              <a:t>膜电阻与碳</a:t>
            </a:r>
            <a:r>
              <a:rPr lang="zh-CN" altLang="en-US" dirty="0">
                <a:latin typeface="+mj-ea"/>
              </a:rPr>
              <a:t>膜电阻</a:t>
            </a:r>
            <a:r>
              <a:rPr lang="zh-CN" altLang="en-US" dirty="0" smtClean="0">
                <a:latin typeface="+mj-ea"/>
              </a:rPr>
              <a:t>区分</a:t>
            </a:r>
            <a:endParaRPr lang="zh-CN" altLang="en-US" b="1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7" name="Picture 6" descr="金属膜电阻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25905"/>
            <a:ext cx="3672408" cy="199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0" y="1725930"/>
            <a:ext cx="3542030" cy="19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6786587" cy="14401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rgbClr val="0000FF"/>
                </a:solidFill>
                <a:latin typeface="+mj-ea"/>
                <a:ea typeface="+mj-ea"/>
              </a:rPr>
              <a:t>金属膜外表</a:t>
            </a:r>
            <a:r>
              <a:rPr lang="zh-CN" altLang="en-US" sz="3600" b="1" dirty="0">
                <a:solidFill>
                  <a:srgbClr val="0000FF"/>
                </a:solidFill>
                <a:latin typeface="+mj-ea"/>
                <a:ea typeface="+mj-ea"/>
              </a:rPr>
              <a:t>多为</a:t>
            </a:r>
            <a:r>
              <a:rPr lang="zh-CN" altLang="en-US" sz="3600" b="1" dirty="0" smtClean="0">
                <a:solidFill>
                  <a:srgbClr val="FF00FF"/>
                </a:solidFill>
                <a:latin typeface="+mj-ea"/>
                <a:ea typeface="+mj-ea"/>
              </a:rPr>
              <a:t>蓝色</a:t>
            </a:r>
            <a:endParaRPr lang="en-US" altLang="zh-CN" sz="3600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rgbClr val="0000FF"/>
                </a:solidFill>
                <a:latin typeface="+mj-ea"/>
                <a:ea typeface="+mj-ea"/>
              </a:rPr>
              <a:t>碳膜为</a:t>
            </a:r>
            <a:r>
              <a:rPr lang="zh-CN" altLang="en-US" sz="3600" b="1" dirty="0">
                <a:solidFill>
                  <a:srgbClr val="FF00FF"/>
                </a:solidFill>
                <a:latin typeface="+mj-ea"/>
                <a:ea typeface="+mj-ea"/>
              </a:rPr>
              <a:t>土黄色</a:t>
            </a:r>
            <a:r>
              <a:rPr lang="zh-CN" altLang="en-US" sz="3600" b="1" dirty="0">
                <a:solidFill>
                  <a:srgbClr val="0000FF"/>
                </a:solidFill>
                <a:latin typeface="+mj-ea"/>
                <a:ea typeface="+mj-ea"/>
              </a:rPr>
              <a:t>或</a:t>
            </a:r>
            <a:r>
              <a:rPr lang="zh-CN" altLang="en-US" sz="3600" b="1" dirty="0">
                <a:solidFill>
                  <a:srgbClr val="FF00FF"/>
                </a:solidFill>
                <a:latin typeface="+mj-ea"/>
                <a:ea typeface="+mj-ea"/>
              </a:rPr>
              <a:t>其它</a:t>
            </a:r>
            <a:r>
              <a:rPr lang="zh-CN" altLang="en-US" sz="3600" b="1" dirty="0" smtClean="0">
                <a:solidFill>
                  <a:srgbClr val="0000FF"/>
                </a:solidFill>
                <a:latin typeface="+mj-ea"/>
                <a:ea typeface="+mj-ea"/>
              </a:rPr>
              <a:t>颜色</a:t>
            </a:r>
            <a:endParaRPr lang="zh-CN" altLang="en-US" sz="36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643076" name="Picture 4" descr="r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02" y="3200400"/>
            <a:ext cx="3460574" cy="23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308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284984"/>
            <a:ext cx="36004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3083" name="Rectangle 11"/>
          <p:cNvSpPr>
            <a:spLocks noChangeArrowheads="1"/>
          </p:cNvSpPr>
          <p:nvPr/>
        </p:nvSpPr>
        <p:spPr bwMode="auto">
          <a:xfrm>
            <a:off x="4479925" y="3200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zh-CN" altLang="en-US" b="0"/>
          </a:p>
        </p:txBody>
      </p:sp>
      <p:sp>
        <p:nvSpPr>
          <p:cNvPr id="643084" name="Text Box 12"/>
          <p:cNvSpPr txBox="1">
            <a:spLocks noChangeArrowheads="1"/>
          </p:cNvSpPr>
          <p:nvPr/>
        </p:nvSpPr>
        <p:spPr bwMode="auto">
          <a:xfrm>
            <a:off x="5962218" y="5744118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rgbClr val="FF00FF"/>
                </a:solidFill>
                <a:latin typeface="+mj-ea"/>
                <a:ea typeface="+mj-ea"/>
              </a:rPr>
              <a:t>碳膜电阻</a:t>
            </a:r>
            <a:endParaRPr lang="zh-CN" altLang="en-US" b="1" dirty="0">
              <a:solidFill>
                <a:srgbClr val="FF00FF"/>
              </a:solidFill>
              <a:latin typeface="+mj-ea"/>
              <a:ea typeface="+mj-ea"/>
            </a:endParaRPr>
          </a:p>
        </p:txBody>
      </p:sp>
      <p:sp>
        <p:nvSpPr>
          <p:cNvPr id="643085" name="Text Box 13"/>
          <p:cNvSpPr txBox="1">
            <a:spLocks noChangeArrowheads="1"/>
          </p:cNvSpPr>
          <p:nvPr/>
        </p:nvSpPr>
        <p:spPr bwMode="auto">
          <a:xfrm>
            <a:off x="1919772" y="5733256"/>
            <a:ext cx="14118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FF"/>
                </a:solidFill>
                <a:latin typeface="+mj-ea"/>
                <a:ea typeface="+mj-ea"/>
              </a:rPr>
              <a:t>金属膜电阻</a:t>
            </a:r>
            <a:endParaRPr lang="zh-CN" altLang="en-US" b="1" dirty="0">
              <a:solidFill>
                <a:srgbClr val="FF00FF"/>
              </a:solidFill>
              <a:latin typeface="+mj-ea"/>
              <a:ea typeface="+mj-ea"/>
            </a:endParaRPr>
          </a:p>
        </p:txBody>
      </p:sp>
      <p:sp>
        <p:nvSpPr>
          <p:cNvPr id="643086" name="Rectangle 1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12775"/>
          </a:xfrm>
          <a:noFill/>
        </p:spPr>
        <p:txBody>
          <a:bodyPr>
            <a:noAutofit/>
          </a:bodyPr>
          <a:lstStyle/>
          <a:p>
            <a:r>
              <a:rPr lang="zh-CN" altLang="en-US" dirty="0" smtClean="0">
                <a:latin typeface="+mj-ea"/>
              </a:rPr>
              <a:t>区分方法</a:t>
            </a:r>
            <a:r>
              <a:rPr lang="en-US" altLang="zh-CN" dirty="0" smtClean="0">
                <a:latin typeface="+mj-ea"/>
              </a:rPr>
              <a:t>1</a:t>
            </a:r>
            <a:r>
              <a:rPr lang="zh-CN" altLang="en-US" dirty="0" smtClean="0">
                <a:latin typeface="+mj-ea"/>
              </a:rPr>
              <a:t>：颜色</a:t>
            </a:r>
            <a:endParaRPr lang="zh-CN" altLang="en-US" b="1" dirty="0">
              <a:solidFill>
                <a:srgbClr val="FF0000"/>
              </a:solidFill>
              <a:latin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075" grpId="0" build="p"/>
      <p:bldP spid="64308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9840" y="4909820"/>
            <a:ext cx="2907665" cy="575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金属膜为 </a:t>
            </a:r>
            <a:r>
              <a:rPr lang="en-US" altLang="zh-CN" sz="2400" b="1" dirty="0" smtClean="0">
                <a:solidFill>
                  <a:srgbClr val="FF00FF"/>
                </a:solidFill>
                <a:latin typeface="+mj-ea"/>
                <a:ea typeface="+mj-ea"/>
              </a:rPr>
              <a:t>5</a:t>
            </a:r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个环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644100" name="Picture 4" descr="r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4301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4111" name="Picture 15" descr="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2815"/>
            <a:ext cx="3600400" cy="295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12776"/>
          </a:xfrm>
          <a:noFill/>
        </p:spPr>
        <p:txBody>
          <a:bodyPr>
            <a:noAutofit/>
          </a:bodyPr>
          <a:lstStyle/>
          <a:p>
            <a:r>
              <a:rPr lang="zh-CN" altLang="en-US" dirty="0" smtClean="0">
                <a:latin typeface="+mj-ea"/>
              </a:rPr>
              <a:t>区分方法</a:t>
            </a:r>
            <a:r>
              <a:rPr lang="en-US" altLang="zh-CN" dirty="0" smtClean="0">
                <a:latin typeface="+mj-ea"/>
              </a:rPr>
              <a:t>2</a:t>
            </a:r>
            <a:r>
              <a:rPr lang="zh-CN" altLang="en-US" dirty="0" smtClean="0">
                <a:latin typeface="+mj-ea"/>
              </a:rPr>
              <a:t>：色环</a:t>
            </a:r>
            <a:endParaRPr lang="zh-CN" altLang="en-US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69585" y="4900930"/>
            <a:ext cx="272034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碳膜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为 </a:t>
            </a:r>
            <a:r>
              <a:rPr lang="en-US" altLang="zh-CN" sz="2400" b="1" dirty="0" smtClean="0">
                <a:solidFill>
                  <a:srgbClr val="FF00FF"/>
                </a:solidFill>
                <a:latin typeface="+mj-ea"/>
                <a:ea typeface="+mj-ea"/>
              </a:rPr>
              <a:t>4</a:t>
            </a:r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个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环</a:t>
            </a:r>
            <a:endParaRPr lang="en-US" altLang="zh-CN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456" y="1628800"/>
            <a:ext cx="7772400" cy="109487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刮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开保护漆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，导电膜颜色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为</a:t>
            </a:r>
            <a:r>
              <a:rPr lang="zh-CN" altLang="en-US" sz="2800" b="1" dirty="0" smtClean="0">
                <a:solidFill>
                  <a:srgbClr val="FF00FF"/>
                </a:solidFill>
                <a:latin typeface="+mj-ea"/>
                <a:ea typeface="+mj-ea"/>
              </a:rPr>
              <a:t>黑色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的</a:t>
            </a: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是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碳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膜电阻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，</a:t>
            </a:r>
            <a:r>
              <a:rPr lang="zh-CN" altLang="en-US" sz="2800" b="1" dirty="0" smtClean="0">
                <a:solidFill>
                  <a:srgbClr val="FF00FF"/>
                </a:solidFill>
                <a:latin typeface="+mj-ea"/>
                <a:ea typeface="+mj-ea"/>
              </a:rPr>
              <a:t>亮白色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的为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金属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膜电阻</a:t>
            </a:r>
            <a:endParaRPr lang="zh-CN" altLang="en-US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12775"/>
          </a:xfrm>
          <a:noFill/>
        </p:spPr>
        <p:txBody>
          <a:bodyPr>
            <a:noAutofit/>
          </a:bodyPr>
          <a:lstStyle/>
          <a:p>
            <a:r>
              <a:rPr lang="zh-CN" altLang="en-US" dirty="0" smtClean="0"/>
              <a:t>区分方法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：导电膜颜色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5920" y="3284984"/>
            <a:ext cx="8226559" cy="2880320"/>
            <a:chOff x="665920" y="3140968"/>
            <a:chExt cx="8226559" cy="2880320"/>
          </a:xfrm>
        </p:grpSpPr>
        <p:sp>
          <p:nvSpPr>
            <p:cNvPr id="645127" name="Rectangle 7"/>
            <p:cNvSpPr>
              <a:spLocks noChangeArrowheads="1"/>
            </p:cNvSpPr>
            <p:nvPr/>
          </p:nvSpPr>
          <p:spPr bwMode="auto">
            <a:xfrm>
              <a:off x="665920" y="4149080"/>
              <a:ext cx="8226559" cy="1872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457200" indent="-457200">
                <a:lnSpc>
                  <a:spcPct val="120000"/>
                </a:lnSpc>
                <a:spcBef>
                  <a:spcPct val="20000"/>
                </a:spcBef>
                <a:buFont typeface="Wingdings" panose="05000000000000000000" pitchFamily="2" charset="2"/>
                <a:buChar char="n"/>
              </a:pPr>
              <a:r>
                <a:rPr lang="zh-CN" altLang="en-US" sz="28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用热电</a:t>
              </a:r>
              <a:r>
                <a:rPr lang="zh-CN" altLang="en-US" sz="2800" b="1" dirty="0">
                  <a:solidFill>
                    <a:srgbClr val="0000FF"/>
                  </a:solidFill>
                  <a:latin typeface="+mj-ea"/>
                  <a:ea typeface="+mj-ea"/>
                </a:rPr>
                <a:t>铬铁靠近电阻</a:t>
              </a:r>
              <a:r>
                <a:rPr lang="zh-CN" altLang="en-US" sz="28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，万用表测阻</a:t>
              </a:r>
              <a:r>
                <a:rPr lang="zh-CN" altLang="en-US" sz="2800" b="1" dirty="0">
                  <a:solidFill>
                    <a:srgbClr val="0000FF"/>
                  </a:solidFill>
                  <a:latin typeface="+mj-ea"/>
                  <a:ea typeface="+mj-ea"/>
                </a:rPr>
                <a:t>值变化很大的</a:t>
              </a:r>
              <a:r>
                <a:rPr lang="zh-CN" altLang="en-US" sz="28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为</a:t>
              </a:r>
              <a:r>
                <a:rPr lang="zh-CN" altLang="en-US" sz="2800" b="1" dirty="0">
                  <a:solidFill>
                    <a:srgbClr val="FF00FF"/>
                  </a:solidFill>
                  <a:latin typeface="+mj-ea"/>
                  <a:ea typeface="+mj-ea"/>
                </a:rPr>
                <a:t>碳</a:t>
              </a:r>
              <a:r>
                <a:rPr lang="zh-CN" altLang="en-US" sz="2800" b="1" dirty="0" smtClean="0">
                  <a:solidFill>
                    <a:srgbClr val="FF00FF"/>
                  </a:solidFill>
                  <a:latin typeface="+mj-ea"/>
                  <a:ea typeface="+mj-ea"/>
                </a:rPr>
                <a:t>膜</a:t>
              </a:r>
              <a:r>
                <a:rPr lang="zh-CN" altLang="en-US" sz="28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电阻</a:t>
              </a:r>
              <a:r>
                <a:rPr lang="zh-CN" altLang="en-US" sz="2800" b="1" dirty="0">
                  <a:solidFill>
                    <a:srgbClr val="0000FF"/>
                  </a:solidFill>
                  <a:latin typeface="+mj-ea"/>
                  <a:ea typeface="+mj-ea"/>
                </a:rPr>
                <a:t>，</a:t>
              </a:r>
              <a:r>
                <a:rPr lang="zh-CN" altLang="en-US" sz="28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反之为</a:t>
              </a:r>
              <a:r>
                <a:rPr lang="zh-CN" altLang="en-US" sz="2800" b="1" dirty="0">
                  <a:solidFill>
                    <a:srgbClr val="FF00FF"/>
                  </a:solidFill>
                  <a:latin typeface="+mj-ea"/>
                  <a:ea typeface="+mj-ea"/>
                </a:rPr>
                <a:t>金属膜</a:t>
              </a:r>
              <a:r>
                <a:rPr lang="zh-CN" altLang="en-US" sz="2800" b="1" dirty="0">
                  <a:solidFill>
                    <a:srgbClr val="0000FF"/>
                  </a:solidFill>
                  <a:latin typeface="+mj-ea"/>
                  <a:ea typeface="+mj-ea"/>
                </a:rPr>
                <a:t>电阻</a:t>
              </a:r>
              <a:endParaRPr lang="en-US" altLang="zh-CN" sz="2800" b="1" dirty="0">
                <a:solidFill>
                  <a:srgbClr val="0000FF"/>
                </a:solidFill>
                <a:latin typeface="+mj-ea"/>
                <a:ea typeface="+mj-ea"/>
              </a:endParaRPr>
            </a:p>
            <a:p>
              <a:pPr marL="457200" indent="-457200">
                <a:lnSpc>
                  <a:spcPct val="120000"/>
                </a:lnSpc>
                <a:spcBef>
                  <a:spcPct val="20000"/>
                </a:spcBef>
                <a:buFont typeface="Wingdings" panose="05000000000000000000" pitchFamily="2" charset="2"/>
                <a:buChar char="n"/>
              </a:pPr>
              <a:r>
                <a:rPr lang="zh-CN" altLang="en-US" sz="2800" b="1" dirty="0">
                  <a:solidFill>
                    <a:srgbClr val="0000FF"/>
                  </a:solidFill>
                  <a:latin typeface="+mj-ea"/>
                  <a:ea typeface="+mj-ea"/>
                </a:rPr>
                <a:t>原因是金属</a:t>
              </a:r>
              <a:r>
                <a:rPr lang="zh-CN" altLang="en-US" sz="28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膜电阻温度系数比</a:t>
              </a:r>
              <a:r>
                <a:rPr lang="zh-CN" altLang="en-US" sz="2800" b="1" dirty="0">
                  <a:solidFill>
                    <a:srgbClr val="0000FF"/>
                  </a:solidFill>
                  <a:latin typeface="+mj-ea"/>
                  <a:ea typeface="+mj-ea"/>
                </a:rPr>
                <a:t>碳</a:t>
              </a:r>
              <a:r>
                <a:rPr lang="zh-CN" altLang="en-US" sz="28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膜电阻小得</a:t>
              </a:r>
              <a:r>
                <a:rPr lang="zh-CN" altLang="en-US" sz="2800" b="1" dirty="0">
                  <a:solidFill>
                    <a:srgbClr val="0000FF"/>
                  </a:solidFill>
                  <a:latin typeface="+mj-ea"/>
                  <a:ea typeface="+mj-ea"/>
                </a:rPr>
                <a:t>多</a:t>
              </a:r>
              <a:endParaRPr lang="zh-CN" altLang="en-US" sz="28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5" name="Rectangle 14"/>
            <p:cNvSpPr txBox="1">
              <a:spLocks noChangeArrowheads="1"/>
            </p:cNvSpPr>
            <p:nvPr/>
          </p:nvSpPr>
          <p:spPr>
            <a:xfrm>
              <a:off x="810383" y="3140968"/>
              <a:ext cx="7472362" cy="69691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b="1" kern="1200">
                  <a:solidFill>
                    <a:srgbClr val="FF000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dirty="0" smtClean="0">
                  <a:latin typeface="+mj-ea"/>
                </a:rPr>
                <a:t>区分方法</a:t>
              </a:r>
              <a:r>
                <a:rPr lang="en-US" altLang="zh-CN" dirty="0" smtClean="0">
                  <a:latin typeface="+mj-ea"/>
                </a:rPr>
                <a:t>4</a:t>
              </a:r>
              <a:r>
                <a:rPr lang="zh-CN" altLang="en-US" dirty="0" smtClean="0">
                  <a:latin typeface="+mj-ea"/>
                </a:rPr>
                <a:t>：加热测阻值</a:t>
              </a:r>
              <a:endParaRPr lang="zh-CN" altLang="en-US" dirty="0">
                <a:latin typeface="+mj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412776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rm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2.4.4  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绕线电阻（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RX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3528" y="1583594"/>
            <a:ext cx="3672408" cy="5042574"/>
            <a:chOff x="5676892" y="1556792"/>
            <a:chExt cx="3276609" cy="5042574"/>
          </a:xfrm>
        </p:grpSpPr>
        <p:pic>
          <p:nvPicPr>
            <p:cNvPr id="5" name="Picture 3" descr="1186c6c84cd3f73f7f3e6fae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893" y="4238754"/>
              <a:ext cx="3276608" cy="2360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892" y="1556792"/>
              <a:ext cx="3276608" cy="268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067944" y="2811261"/>
            <a:ext cx="5040560" cy="321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FF00FF"/>
                </a:solidFill>
                <a:latin typeface="+mj-ea"/>
                <a:ea typeface="+mj-ea"/>
              </a:rPr>
              <a:t>特点：</a:t>
            </a:r>
            <a:endParaRPr lang="en-US" altLang="zh-CN" sz="2000" dirty="0" smtClean="0">
              <a:solidFill>
                <a:srgbClr val="FF00FF"/>
              </a:solidFill>
              <a:latin typeface="+mj-ea"/>
              <a:ea typeface="+mj-ea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rgbClr val="FF00FF"/>
                </a:solidFill>
                <a:latin typeface="+mj-ea"/>
                <a:ea typeface="+mj-ea"/>
              </a:rPr>
              <a:t>阻值精度极高，</a:t>
            </a:r>
            <a:r>
              <a:rPr lang="zh-CN" altLang="en-US" sz="1800" dirty="0">
                <a:solidFill>
                  <a:srgbClr val="0000FF"/>
                </a:solidFill>
                <a:latin typeface="+mj-ea"/>
                <a:ea typeface="+mj-ea"/>
              </a:rPr>
              <a:t>可调整金属线长度精确调整阻值，精度高达</a:t>
            </a:r>
            <a:r>
              <a:rPr lang="en-US" altLang="zh-CN" sz="1800" dirty="0">
                <a:solidFill>
                  <a:srgbClr val="0000FF"/>
                </a:solidFill>
                <a:latin typeface="+mj-ea"/>
                <a:ea typeface="+mj-ea"/>
              </a:rPr>
              <a:t>0.1</a:t>
            </a:r>
            <a:r>
              <a:rPr lang="en-US" altLang="zh-CN" sz="1800" dirty="0" smtClean="0">
                <a:solidFill>
                  <a:srgbClr val="0000FF"/>
                </a:solidFill>
                <a:latin typeface="+mj-ea"/>
                <a:ea typeface="+mj-ea"/>
              </a:rPr>
              <a:t>%</a:t>
            </a:r>
            <a:endParaRPr lang="en-US" altLang="zh-CN" sz="1800" dirty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rgbClr val="FF00FF"/>
                </a:solidFill>
                <a:latin typeface="+mj-ea"/>
                <a:ea typeface="+mj-ea"/>
              </a:rPr>
              <a:t>耐高温：</a:t>
            </a:r>
            <a:r>
              <a:rPr lang="zh-CN" altLang="en-US" sz="1800" dirty="0">
                <a:solidFill>
                  <a:srgbClr val="0000FF"/>
                </a:solidFill>
                <a:latin typeface="+mj-ea"/>
                <a:ea typeface="+mj-ea"/>
              </a:rPr>
              <a:t>环境温度</a:t>
            </a:r>
            <a:r>
              <a:rPr lang="en-US" altLang="zh-CN" sz="1800" dirty="0">
                <a:solidFill>
                  <a:srgbClr val="0000FF"/>
                </a:solidFill>
                <a:latin typeface="+mj-ea"/>
                <a:ea typeface="+mj-ea"/>
              </a:rPr>
              <a:t>170℃</a:t>
            </a:r>
            <a:r>
              <a:rPr lang="zh-CN" altLang="en-US" sz="1800" dirty="0">
                <a:solidFill>
                  <a:srgbClr val="0000FF"/>
                </a:solidFill>
                <a:latin typeface="+mj-ea"/>
                <a:ea typeface="+mj-ea"/>
              </a:rPr>
              <a:t>下仍能正常工作</a:t>
            </a:r>
            <a:endParaRPr lang="zh-CN" altLang="en-US" sz="1800" dirty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solidFill>
                  <a:srgbClr val="0000FF"/>
                </a:solidFill>
                <a:latin typeface="+mj-ea"/>
                <a:ea typeface="+mj-ea"/>
              </a:rPr>
              <a:t>电阻</a:t>
            </a:r>
            <a:r>
              <a:rPr lang="zh-CN" altLang="en-US" sz="1800" dirty="0">
                <a:solidFill>
                  <a:srgbClr val="0000FF"/>
                </a:solidFill>
                <a:latin typeface="+mj-ea"/>
                <a:ea typeface="+mj-ea"/>
              </a:rPr>
              <a:t>材料耐高温，通过增大电阻丝直径方法，制成</a:t>
            </a:r>
            <a:r>
              <a:rPr lang="zh-CN" altLang="en-US" sz="1800" dirty="0">
                <a:solidFill>
                  <a:srgbClr val="FF00FF"/>
                </a:solidFill>
                <a:latin typeface="+mj-ea"/>
                <a:ea typeface="+mj-ea"/>
              </a:rPr>
              <a:t>大功率的电阻</a:t>
            </a:r>
            <a:endParaRPr lang="en-US" altLang="zh-CN" sz="1800" dirty="0">
              <a:solidFill>
                <a:srgbClr val="FF0000"/>
              </a:solidFill>
              <a:latin typeface="+mj-ea"/>
              <a:ea typeface="+mj-ea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rgbClr val="FF00FF"/>
                </a:solidFill>
                <a:latin typeface="+mj-ea"/>
                <a:ea typeface="+mj-ea"/>
              </a:rPr>
              <a:t>体积大、阻值低</a:t>
            </a:r>
            <a:r>
              <a:rPr lang="zh-CN" altLang="en-US" sz="1800" dirty="0">
                <a:solidFill>
                  <a:srgbClr val="0000FF"/>
                </a:solidFill>
                <a:latin typeface="+mj-ea"/>
                <a:ea typeface="+mj-ea"/>
              </a:rPr>
              <a:t>：多在</a:t>
            </a:r>
            <a:r>
              <a:rPr lang="en-US" altLang="zh-CN" sz="1800" dirty="0">
                <a:solidFill>
                  <a:srgbClr val="0000FF"/>
                </a:solidFill>
                <a:latin typeface="+mj-ea"/>
                <a:ea typeface="+mj-ea"/>
              </a:rPr>
              <a:t>100KΩ</a:t>
            </a:r>
            <a:r>
              <a:rPr lang="zh-CN" altLang="en-US" sz="1800" dirty="0">
                <a:solidFill>
                  <a:srgbClr val="0000FF"/>
                </a:solidFill>
                <a:latin typeface="+mj-ea"/>
                <a:ea typeface="+mj-ea"/>
              </a:rPr>
              <a:t>以下</a:t>
            </a:r>
            <a:endParaRPr lang="en-US" altLang="zh-CN" sz="1800" dirty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rgbClr val="FF00FF"/>
                </a:solidFill>
                <a:latin typeface="+mj-ea"/>
                <a:ea typeface="+mj-ea"/>
              </a:rPr>
              <a:t>噪声小、性能稳定</a:t>
            </a:r>
            <a:r>
              <a:rPr lang="zh-CN" altLang="en-US" sz="1800" dirty="0" smtClean="0">
                <a:solidFill>
                  <a:srgbClr val="FF00FF"/>
                </a:solidFill>
                <a:latin typeface="+mj-ea"/>
                <a:ea typeface="+mj-ea"/>
              </a:rPr>
              <a:t>可靠</a:t>
            </a:r>
            <a:endParaRPr lang="zh-CN" altLang="en-US" sz="1800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67944" y="1556792"/>
            <a:ext cx="5040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FF"/>
                </a:solidFill>
                <a:latin typeface="+mj-ea"/>
                <a:ea typeface="+mj-ea"/>
              </a:rPr>
              <a:t> 制造</a:t>
            </a:r>
            <a:r>
              <a:rPr lang="zh-CN" altLang="en-US" sz="2400" b="1" dirty="0">
                <a:solidFill>
                  <a:srgbClr val="FF00FF"/>
                </a:solidFill>
                <a:latin typeface="+mj-ea"/>
                <a:ea typeface="+mj-ea"/>
              </a:rPr>
              <a:t>：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绝缘核芯外面缠绕镍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-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铬合金线等制成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的</a:t>
            </a:r>
            <a:endParaRPr lang="en-US" altLang="zh-CN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7944" y="6021288"/>
            <a:ext cx="48965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用途：大功率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电路中作</a:t>
            </a:r>
            <a:r>
              <a:rPr lang="zh-CN" altLang="en-US" sz="2000" b="1" dirty="0">
                <a:solidFill>
                  <a:srgbClr val="FF00FF"/>
                </a:solidFill>
                <a:latin typeface="+mj-ea"/>
                <a:ea typeface="+mj-ea"/>
              </a:rPr>
              <a:t>降压或负载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用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build="p"/>
      <p:bldP spid="10" grpId="0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412776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2.4.5  </a:t>
            </a:r>
            <a:r>
              <a:rPr lang="zh-CN" altLang="en-US" dirty="0" smtClean="0">
                <a:solidFill>
                  <a:srgbClr val="FF0000"/>
                </a:solidFill>
              </a:rPr>
              <a:t>水泥电阻</a:t>
            </a:r>
            <a:r>
              <a:rPr lang="zh-CN" altLang="en-US" b="0" dirty="0" smtClean="0">
                <a:solidFill>
                  <a:schemeClr val="tx2"/>
                </a:solidFill>
              </a:rPr>
              <a:t>  </a:t>
            </a:r>
            <a:endParaRPr lang="zh-CN" altLang="en-US" b="0" dirty="0">
              <a:solidFill>
                <a:schemeClr val="tx2"/>
              </a:solidFill>
            </a:endParaRPr>
          </a:p>
        </p:txBody>
      </p:sp>
      <p:pic>
        <p:nvPicPr>
          <p:cNvPr id="7" name="Picture 4" descr="水泥电阻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97062" y="1556793"/>
            <a:ext cx="2448272" cy="246776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843807" y="1556792"/>
            <a:ext cx="5976665" cy="246776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rgbClr val="0000FF"/>
                </a:solidFill>
                <a:latin typeface="+mj-ea"/>
                <a:ea typeface="+mj-ea"/>
              </a:rPr>
              <a:t>制造：</a:t>
            </a:r>
            <a:r>
              <a:rPr lang="zh-CN" altLang="en-US" sz="2600" dirty="0" smtClean="0">
                <a:solidFill>
                  <a:srgbClr val="FF00FF"/>
                </a:solidFill>
                <a:latin typeface="+mj-ea"/>
                <a:ea typeface="+mj-ea"/>
              </a:rPr>
              <a:t>无碱性耐热瓷件上</a:t>
            </a:r>
            <a:r>
              <a:rPr lang="zh-CN" altLang="en-US" sz="2600" dirty="0" smtClean="0">
                <a:solidFill>
                  <a:srgbClr val="0000FF"/>
                </a:solidFill>
                <a:latin typeface="+mj-ea"/>
                <a:ea typeface="+mj-ea"/>
              </a:rPr>
              <a:t>绕上电阻线，外面加上保护材料固定，然后放入</a:t>
            </a:r>
            <a:r>
              <a:rPr lang="zh-CN" altLang="en-US" sz="2600" dirty="0" smtClean="0">
                <a:solidFill>
                  <a:srgbClr val="FF00FF"/>
                </a:solidFill>
                <a:latin typeface="+mj-ea"/>
                <a:ea typeface="+mj-ea"/>
              </a:rPr>
              <a:t>方形瓷器框</a:t>
            </a:r>
            <a:r>
              <a:rPr lang="zh-CN" altLang="en-US" sz="2600" dirty="0" smtClean="0">
                <a:solidFill>
                  <a:srgbClr val="0000FF"/>
                </a:solidFill>
                <a:latin typeface="+mj-ea"/>
                <a:ea typeface="+mj-ea"/>
              </a:rPr>
              <a:t>内，用</a:t>
            </a:r>
            <a:r>
              <a:rPr lang="zh-CN" altLang="en-US" sz="2600" dirty="0" smtClean="0">
                <a:solidFill>
                  <a:srgbClr val="FF00FF"/>
                </a:solidFill>
                <a:latin typeface="+mj-ea"/>
                <a:ea typeface="+mj-ea"/>
              </a:rPr>
              <a:t>不燃性耐热水泥</a:t>
            </a:r>
            <a:r>
              <a:rPr lang="zh-CN" altLang="en-US" sz="2600" dirty="0">
                <a:solidFill>
                  <a:srgbClr val="0000FF"/>
                </a:solidFill>
                <a:latin typeface="+mj-ea"/>
                <a:ea typeface="+mj-ea"/>
              </a:rPr>
              <a:t>填</a:t>
            </a:r>
            <a:r>
              <a:rPr lang="zh-CN" altLang="en-US" sz="2600" dirty="0" smtClean="0">
                <a:solidFill>
                  <a:srgbClr val="0000FF"/>
                </a:solidFill>
                <a:latin typeface="+mj-ea"/>
                <a:ea typeface="+mj-ea"/>
              </a:rPr>
              <a:t>充密封制成</a:t>
            </a:r>
            <a:endParaRPr lang="zh-CN" altLang="en-US" sz="2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179512" y="4149080"/>
            <a:ext cx="5131644" cy="230425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特点：</a:t>
            </a:r>
            <a:endParaRPr lang="en-US" altLang="zh-CN" sz="28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FF"/>
                </a:solidFill>
                <a:latin typeface="+mj-ea"/>
                <a:ea typeface="+mj-ea"/>
              </a:rPr>
              <a:t>阻值精确，长期无变化</a:t>
            </a:r>
            <a:endParaRPr lang="en-US" altLang="zh-CN" sz="2000" dirty="0" smtClean="0">
              <a:solidFill>
                <a:srgbClr val="FF00FF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FF"/>
                </a:solidFill>
                <a:latin typeface="+mj-ea"/>
                <a:ea typeface="+mj-ea"/>
              </a:rPr>
              <a:t>耐热性好，电阻温度系数小，呈线性</a:t>
            </a:r>
            <a:endParaRPr lang="en-US" altLang="zh-CN" sz="2000" dirty="0" smtClean="0">
              <a:solidFill>
                <a:srgbClr val="FF00FF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FF"/>
                </a:solidFill>
                <a:latin typeface="+mj-ea"/>
                <a:ea typeface="+mj-ea"/>
              </a:rPr>
              <a:t>耐短时间超负载，防爆性能好</a:t>
            </a:r>
            <a:endParaRPr lang="en-US" altLang="zh-CN" sz="2000" dirty="0" smtClean="0">
              <a:solidFill>
                <a:srgbClr val="FF00FF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FF"/>
                </a:solidFill>
                <a:latin typeface="+mj-ea"/>
                <a:ea typeface="+mj-ea"/>
              </a:rPr>
              <a:t>体积大，发热量高，不易散发</a:t>
            </a:r>
            <a:endParaRPr lang="zh-CN" altLang="en-US" sz="2000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508104" y="4149080"/>
            <a:ext cx="3312368" cy="230425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700" dirty="0" smtClean="0">
                <a:solidFill>
                  <a:srgbClr val="0000FF"/>
                </a:solidFill>
                <a:latin typeface="+mj-ea"/>
                <a:ea typeface="+mj-ea"/>
              </a:rPr>
              <a:t>用途：</a:t>
            </a:r>
            <a:endParaRPr lang="en-US" altLang="zh-CN" sz="27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solidFill>
                  <a:srgbClr val="FF00FF"/>
                </a:solidFill>
                <a:latin typeface="+mj-ea"/>
                <a:ea typeface="+mj-ea"/>
              </a:rPr>
              <a:t>大功率、大电流场合。在百瓦级以上常用</a:t>
            </a:r>
            <a:endParaRPr lang="en-US" altLang="zh-CN" sz="1800" dirty="0" smtClean="0">
              <a:solidFill>
                <a:srgbClr val="FF00FF"/>
              </a:solidFill>
              <a:latin typeface="+mj-ea"/>
              <a:ea typeface="+mj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solidFill>
                  <a:srgbClr val="FF00FF"/>
                </a:solidFill>
                <a:latin typeface="+mj-ea"/>
                <a:ea typeface="+mj-ea"/>
              </a:rPr>
              <a:t>完全绝缘，适用印刷电路板</a:t>
            </a:r>
            <a:endParaRPr lang="zh-CN" altLang="en-US" sz="1800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8" grpId="0" bldLvl="0" animBg="1"/>
      <p:bldP spid="8" grpId="1" animBg="1"/>
      <p:bldP spid="9" grpId="0" animBg="1"/>
      <p:bldP spid="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2776"/>
          </a:xfrm>
        </p:spPr>
        <p:txBody>
          <a:bodyPr/>
          <a:lstStyle/>
          <a:p>
            <a:r>
              <a:rPr lang="en-US" altLang="zh-CN" dirty="0" smtClean="0"/>
              <a:t>2.4.6  </a:t>
            </a:r>
            <a:r>
              <a:rPr lang="zh-CN" altLang="en-US" dirty="0" smtClean="0"/>
              <a:t>敏感</a:t>
            </a:r>
            <a:r>
              <a:rPr lang="zh-CN" altLang="en-US" dirty="0"/>
              <a:t>电阻器</a:t>
            </a:r>
            <a:endParaRPr lang="zh-CN" altLang="en-US" dirty="0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idx="1"/>
          </p:nvPr>
        </p:nvSpPr>
        <p:spPr bwMode="auto">
          <a:xfrm>
            <a:off x="754306" y="5008929"/>
            <a:ext cx="7633912" cy="1723549"/>
          </a:xfrm>
          <a:prstGeom prst="rect">
            <a:avLst/>
          </a:prstGeom>
          <a:noFill/>
          <a:ln w="3175">
            <a:solidFill>
              <a:srgbClr val="FF00FF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00FF"/>
                </a:solidFill>
                <a:latin typeface="+mj-ea"/>
                <a:ea typeface="+mj-ea"/>
              </a:rPr>
              <a:t>特点：对</a:t>
            </a:r>
            <a:r>
              <a:rPr lang="zh-CN" altLang="en-US" sz="2000" dirty="0">
                <a:solidFill>
                  <a:srgbClr val="FF00FF"/>
                </a:solidFill>
                <a:latin typeface="+mj-ea"/>
                <a:ea typeface="+mj-ea"/>
              </a:rPr>
              <a:t>温度、湿度、电压、机械力、亮度</a:t>
            </a:r>
            <a:r>
              <a:rPr lang="zh-CN" altLang="en-US" sz="2000" dirty="0" smtClean="0">
                <a:solidFill>
                  <a:srgbClr val="FF00FF"/>
                </a:solidFill>
                <a:latin typeface="+mj-ea"/>
                <a:ea typeface="+mj-ea"/>
              </a:rPr>
              <a:t>、磁通</a:t>
            </a:r>
            <a:r>
              <a:rPr lang="zh-CN" altLang="en-US" sz="2000" dirty="0">
                <a:solidFill>
                  <a:srgbClr val="FF00FF"/>
                </a:solidFill>
                <a:latin typeface="+mj-ea"/>
                <a:ea typeface="+mj-ea"/>
              </a:rPr>
              <a:t>密度、气体浓度</a:t>
            </a:r>
            <a:r>
              <a:rPr lang="zh-CN" altLang="en-US" sz="2000" dirty="0">
                <a:solidFill>
                  <a:srgbClr val="0000FF"/>
                </a:solidFill>
                <a:latin typeface="+mj-ea"/>
                <a:ea typeface="+mj-ea"/>
              </a:rPr>
              <a:t>等</a:t>
            </a:r>
            <a:r>
              <a:rPr lang="zh-CN" altLang="en-US" sz="2000" dirty="0" smtClean="0">
                <a:solidFill>
                  <a:srgbClr val="0000FF"/>
                </a:solidFill>
                <a:latin typeface="+mj-ea"/>
                <a:ea typeface="+mj-ea"/>
              </a:rPr>
              <a:t>物理量反应敏感</a:t>
            </a:r>
            <a:r>
              <a:rPr lang="zh-CN" altLang="en-US" sz="2000" dirty="0">
                <a:solidFill>
                  <a:srgbClr val="0000FF"/>
                </a:solidFill>
                <a:latin typeface="+mj-ea"/>
                <a:ea typeface="+mj-ea"/>
              </a:rPr>
              <a:t>的电阻</a:t>
            </a:r>
            <a:r>
              <a:rPr lang="zh-CN" altLang="en-US" sz="2000" dirty="0" smtClean="0">
                <a:solidFill>
                  <a:srgbClr val="0000FF"/>
                </a:solidFill>
                <a:latin typeface="+mj-ea"/>
                <a:ea typeface="+mj-ea"/>
              </a:rPr>
              <a:t>元件</a:t>
            </a:r>
            <a:endParaRPr lang="en-US" altLang="zh-CN" sz="20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rgbClr val="0000FF"/>
                </a:solidFill>
                <a:latin typeface="+mj-ea"/>
                <a:ea typeface="+mj-ea"/>
              </a:rPr>
              <a:t>用途：</a:t>
            </a:r>
            <a:r>
              <a:rPr lang="zh-CN" altLang="en-US" sz="2000" dirty="0" smtClean="0">
                <a:solidFill>
                  <a:srgbClr val="FF00FF"/>
                </a:solidFill>
                <a:latin typeface="+mj-ea"/>
                <a:ea typeface="+mj-ea"/>
              </a:rPr>
              <a:t>检测</a:t>
            </a:r>
            <a:r>
              <a:rPr lang="zh-CN" altLang="en-US" sz="2000" dirty="0">
                <a:solidFill>
                  <a:srgbClr val="0000FF"/>
                </a:solidFill>
                <a:latin typeface="+mj-ea"/>
                <a:ea typeface="+mj-ea"/>
              </a:rPr>
              <a:t>和</a:t>
            </a:r>
            <a:r>
              <a:rPr lang="zh-CN" altLang="en-US" sz="2000" dirty="0">
                <a:solidFill>
                  <a:srgbClr val="FF00FF"/>
                </a:solidFill>
                <a:latin typeface="+mj-ea"/>
                <a:ea typeface="+mj-ea"/>
              </a:rPr>
              <a:t>控制</a:t>
            </a:r>
            <a:r>
              <a:rPr lang="zh-CN" altLang="en-US" sz="2000" dirty="0">
                <a:solidFill>
                  <a:srgbClr val="0000FF"/>
                </a:solidFill>
                <a:latin typeface="+mj-ea"/>
                <a:ea typeface="+mj-ea"/>
              </a:rPr>
              <a:t>相应物理量的装置中，是自动检测和</a:t>
            </a:r>
            <a:r>
              <a:rPr lang="zh-CN" altLang="en-US" sz="2000" dirty="0" smtClean="0">
                <a:solidFill>
                  <a:srgbClr val="0000FF"/>
                </a:solidFill>
                <a:latin typeface="+mj-ea"/>
                <a:ea typeface="+mj-ea"/>
              </a:rPr>
              <a:t>自动控制不可</a:t>
            </a:r>
            <a:r>
              <a:rPr lang="zh-CN" altLang="en-US" sz="2000" dirty="0">
                <a:solidFill>
                  <a:srgbClr val="0000FF"/>
                </a:solidFill>
                <a:latin typeface="+mj-ea"/>
                <a:ea typeface="+mj-ea"/>
              </a:rPr>
              <a:t>缺少的</a:t>
            </a:r>
            <a:r>
              <a:rPr lang="zh-CN" altLang="en-US" sz="2000" dirty="0" smtClean="0">
                <a:solidFill>
                  <a:srgbClr val="0000FF"/>
                </a:solidFill>
                <a:latin typeface="+mj-ea"/>
                <a:ea typeface="+mj-ea"/>
              </a:rPr>
              <a:t>组成部分</a:t>
            </a:r>
            <a:endParaRPr lang="en-US" altLang="zh-CN" sz="2000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46631" y="1628800"/>
            <a:ext cx="6894732" cy="3239321"/>
            <a:chOff x="857535" y="3501008"/>
            <a:chExt cx="6894732" cy="3239321"/>
          </a:xfrm>
        </p:grpSpPr>
        <p:sp>
          <p:nvSpPr>
            <p:cNvPr id="3" name="矩形 2"/>
            <p:cNvSpPr/>
            <p:nvPr/>
          </p:nvSpPr>
          <p:spPr>
            <a:xfrm>
              <a:off x="880034" y="3527838"/>
              <a:ext cx="1923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A. </a:t>
              </a:r>
              <a:r>
                <a:rPr lang="zh-CN" altLang="en-US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热敏电阻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b="1" dirty="0">
                  <a:solidFill>
                    <a:srgbClr val="0000FF"/>
                  </a:solidFill>
                  <a:latin typeface="+mj-ea"/>
                </a:rPr>
                <a:t>RT</a:t>
              </a:r>
              <a:endParaRPr lang="en-US" altLang="zh-CN" b="1" dirty="0">
                <a:solidFill>
                  <a:srgbClr val="0000FF"/>
                </a:solidFill>
                <a:latin typeface="+mj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49472" y="3521681"/>
              <a:ext cx="19484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+mj-ea"/>
                </a:rPr>
                <a:t>B. </a:t>
              </a:r>
              <a:r>
                <a:rPr lang="zh-CN" altLang="en-US" b="1" dirty="0">
                  <a:solidFill>
                    <a:srgbClr val="FF00FF"/>
                  </a:solidFill>
                  <a:latin typeface="+mj-ea"/>
                </a:rPr>
                <a:t>光敏电阻</a:t>
              </a:r>
              <a:r>
                <a:rPr lang="zh-CN" altLang="en-US" b="1" dirty="0">
                  <a:solidFill>
                    <a:srgbClr val="FF0000"/>
                  </a:solidFill>
                  <a:latin typeface="+mj-ea"/>
                </a:rPr>
                <a:t>  </a:t>
              </a:r>
              <a:r>
                <a:rPr lang="zh-CN" altLang="en-US" b="1" dirty="0">
                  <a:solidFill>
                    <a:srgbClr val="0000FF"/>
                  </a:solidFill>
                  <a:latin typeface="+mj-ea"/>
                </a:rPr>
                <a:t> </a:t>
              </a:r>
              <a:r>
                <a:rPr lang="en-US" altLang="zh-CN" b="1" dirty="0">
                  <a:solidFill>
                    <a:srgbClr val="0000FF"/>
                  </a:solidFill>
                  <a:latin typeface="+mj-ea"/>
                </a:rPr>
                <a:t>RG</a:t>
              </a:r>
              <a:endParaRPr lang="en-US" altLang="zh-CN" b="1" dirty="0">
                <a:solidFill>
                  <a:srgbClr val="0000FF"/>
                </a:solidFill>
                <a:latin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815647" y="3501008"/>
              <a:ext cx="19366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+mj-ea"/>
                </a:rPr>
                <a:t> C. </a:t>
              </a:r>
              <a:r>
                <a:rPr lang="zh-CN" altLang="en-US" b="1" dirty="0">
                  <a:solidFill>
                    <a:srgbClr val="FF00FF"/>
                  </a:solidFill>
                  <a:latin typeface="+mj-ea"/>
                </a:rPr>
                <a:t>压敏电阻</a:t>
              </a:r>
              <a:r>
                <a:rPr lang="zh-CN" altLang="en-US" b="1" dirty="0">
                  <a:solidFill>
                    <a:srgbClr val="FF0000"/>
                  </a:solidFill>
                  <a:latin typeface="+mj-ea"/>
                </a:rPr>
                <a:t>  </a:t>
              </a: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RV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57535" y="5229430"/>
              <a:ext cx="198501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+mj-ea"/>
                </a:rPr>
                <a:t> D. </a:t>
              </a:r>
              <a:r>
                <a:rPr lang="zh-CN" altLang="en-US" b="1" dirty="0">
                  <a:solidFill>
                    <a:srgbClr val="FF00FF"/>
                  </a:solidFill>
                  <a:latin typeface="+mj-ea"/>
                </a:rPr>
                <a:t>磁敏电阻</a:t>
              </a:r>
              <a:r>
                <a:rPr lang="zh-CN" altLang="en-US" b="1" dirty="0">
                  <a:solidFill>
                    <a:srgbClr val="FF0000"/>
                  </a:solidFill>
                  <a:latin typeface="+mj-ea"/>
                </a:rPr>
                <a:t>   </a:t>
              </a:r>
              <a:r>
                <a:rPr lang="en-US" altLang="zh-CN" b="1" dirty="0">
                  <a:solidFill>
                    <a:srgbClr val="0000FF"/>
                  </a:solidFill>
                  <a:latin typeface="+mj-ea"/>
                </a:rPr>
                <a:t>RC</a:t>
              </a:r>
              <a:endParaRPr lang="en-US" altLang="zh-CN" b="1" dirty="0">
                <a:solidFill>
                  <a:srgbClr val="0000FF"/>
                </a:solidFill>
                <a:latin typeface="+mj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321126" y="5197842"/>
              <a:ext cx="19227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+mj-ea"/>
                </a:rPr>
                <a:t> E. </a:t>
              </a:r>
              <a:r>
                <a:rPr lang="zh-CN" altLang="en-US" b="1" dirty="0">
                  <a:solidFill>
                    <a:srgbClr val="FF00FF"/>
                  </a:solidFill>
                  <a:latin typeface="+mj-ea"/>
                </a:rPr>
                <a:t>力敏电阻   </a:t>
              </a:r>
              <a:r>
                <a:rPr lang="en-US" altLang="zh-CN" b="1" dirty="0">
                  <a:solidFill>
                    <a:srgbClr val="0000FF"/>
                  </a:solidFill>
                  <a:latin typeface="+mj-ea"/>
                </a:rPr>
                <a:t>RL</a:t>
              </a:r>
              <a:endParaRPr lang="en-US" altLang="zh-CN" b="1" dirty="0">
                <a:solidFill>
                  <a:srgbClr val="0000FF"/>
                </a:solidFill>
                <a:latin typeface="+mj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858240" y="5197842"/>
              <a:ext cx="189293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+mj-ea"/>
                </a:rPr>
                <a:t>F. </a:t>
              </a:r>
              <a:r>
                <a:rPr lang="en-US" altLang="zh-CN" b="1" dirty="0">
                  <a:solidFill>
                    <a:srgbClr val="FF00FF"/>
                  </a:solidFill>
                  <a:latin typeface="+mj-ea"/>
                </a:rPr>
                <a:t> </a:t>
              </a:r>
              <a:r>
                <a:rPr lang="zh-CN" altLang="en-US" b="1" dirty="0">
                  <a:solidFill>
                    <a:srgbClr val="FF00FF"/>
                  </a:solidFill>
                  <a:latin typeface="+mj-ea"/>
                </a:rPr>
                <a:t>气敏电阻  </a:t>
              </a:r>
              <a:r>
                <a:rPr lang="en-US" altLang="zh-CN" b="1" dirty="0">
                  <a:solidFill>
                    <a:srgbClr val="0000FF"/>
                  </a:solidFill>
                  <a:latin typeface="+mj-ea"/>
                </a:rPr>
                <a:t>RQ</a:t>
              </a:r>
              <a:endParaRPr lang="en-US" altLang="zh-CN" b="1" dirty="0">
                <a:solidFill>
                  <a:srgbClr val="0000FF"/>
                </a:solidFill>
                <a:latin typeface="+mj-ea"/>
              </a:endParaRPr>
            </a:p>
          </p:txBody>
        </p:sp>
        <p:pic>
          <p:nvPicPr>
            <p:cNvPr id="74755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034" y="3897170"/>
              <a:ext cx="1385358" cy="1197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75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721" y="3897170"/>
              <a:ext cx="1224136" cy="1197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75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0288" y="3891013"/>
              <a:ext cx="1234040" cy="1203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75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722" y="5609101"/>
              <a:ext cx="1224136" cy="1131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75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034" y="5598762"/>
              <a:ext cx="1385358" cy="11415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76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0288" y="5598763"/>
              <a:ext cx="1234040" cy="1141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uiExpand="1" build="p"/>
      <p:bldP spid="4" grpId="1" animBg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j-ea"/>
              </a:rPr>
              <a:t>2.4.7  </a:t>
            </a:r>
            <a:r>
              <a:rPr lang="zh-CN" altLang="en-US" dirty="0" smtClean="0">
                <a:latin typeface="+mj-ea"/>
              </a:rPr>
              <a:t>集成电阻（</a:t>
            </a:r>
            <a:r>
              <a:rPr lang="zh-CN" altLang="en-US" dirty="0">
                <a:latin typeface="+mj-ea"/>
              </a:rPr>
              <a:t>排</a:t>
            </a:r>
            <a:r>
              <a:rPr lang="zh-CN" altLang="en-US" dirty="0" smtClean="0">
                <a:latin typeface="+mj-ea"/>
              </a:rPr>
              <a:t>阻</a:t>
            </a:r>
            <a:r>
              <a:rPr lang="en-US" altLang="zh-CN" dirty="0" smtClean="0">
                <a:latin typeface="+mj-ea"/>
              </a:rPr>
              <a:t>）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5576" y="4509120"/>
            <a:ext cx="7848872" cy="1919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+mj-ea"/>
                <a:ea typeface="+mj-ea"/>
              </a:rPr>
              <a:t>特点：</a:t>
            </a:r>
            <a:r>
              <a:rPr lang="zh-CN" altLang="en-US" b="1" dirty="0">
                <a:solidFill>
                  <a:srgbClr val="008000"/>
                </a:solidFill>
                <a:latin typeface="+mj-ea"/>
                <a:ea typeface="+mj-ea"/>
              </a:rPr>
              <a:t>在一块基片上制成多个参数和性能一致的电阻，连接成电阻网络</a:t>
            </a:r>
            <a:r>
              <a:rPr lang="zh-CN" altLang="en-US" b="1" dirty="0" smtClean="0">
                <a:solidFill>
                  <a:srgbClr val="008000"/>
                </a:solidFill>
                <a:latin typeface="+mj-ea"/>
                <a:ea typeface="+mj-ea"/>
              </a:rPr>
              <a:t>。     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功率</a:t>
            </a: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小</a:t>
            </a:r>
            <a:r>
              <a:rPr lang="en-US" altLang="zh-CN" b="1" dirty="0">
                <a:solidFill>
                  <a:srgbClr val="0000FF"/>
                </a:solidFill>
                <a:latin typeface="+mj-ea"/>
                <a:ea typeface="+mj-ea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精度高、稳定性好、温度系数小、高频特性好</a:t>
            </a:r>
            <a:r>
              <a:rPr lang="zh-CN" altLang="en-US" b="1" dirty="0">
                <a:solidFill>
                  <a:srgbClr val="000000"/>
                </a:solidFill>
                <a:latin typeface="+mj-ea"/>
                <a:ea typeface="+mj-ea"/>
              </a:rPr>
              <a:t>。</a:t>
            </a:r>
            <a:endParaRPr lang="en-US" altLang="zh-CN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>
              <a:lnSpc>
                <a:spcPct val="17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+mj-ea"/>
                <a:ea typeface="+mj-ea"/>
              </a:rPr>
              <a:t>用途：</a:t>
            </a:r>
            <a:r>
              <a:rPr lang="zh-CN" altLang="en-US" b="1" dirty="0">
                <a:solidFill>
                  <a:srgbClr val="008000"/>
                </a:solidFill>
                <a:latin typeface="+mj-ea"/>
                <a:ea typeface="+mj-ea"/>
              </a:rPr>
              <a:t>计算机、仪器仪表以及</a:t>
            </a:r>
            <a:r>
              <a:rPr lang="en-US" altLang="zh-CN" b="1" dirty="0">
                <a:solidFill>
                  <a:srgbClr val="008000"/>
                </a:solidFill>
                <a:latin typeface="+mj-ea"/>
                <a:ea typeface="+mj-ea"/>
              </a:rPr>
              <a:t>A/D、D/A</a:t>
            </a:r>
            <a:r>
              <a:rPr lang="zh-CN" altLang="en-US" b="1" dirty="0">
                <a:solidFill>
                  <a:srgbClr val="008000"/>
                </a:solidFill>
                <a:latin typeface="+mj-ea"/>
                <a:ea typeface="+mj-ea"/>
              </a:rPr>
              <a:t>转换电路。</a:t>
            </a:r>
            <a:r>
              <a:rPr lang="en-US" altLang="zh-CN" b="1" dirty="0">
                <a:solidFill>
                  <a:srgbClr val="008000"/>
                </a:solidFill>
                <a:latin typeface="+mj-ea"/>
                <a:ea typeface="+mj-ea"/>
              </a:rPr>
              <a:t> </a:t>
            </a:r>
            <a:endParaRPr lang="zh-CN" altLang="en-US" b="1" dirty="0">
              <a:solidFill>
                <a:srgbClr val="008000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6725" y="1747899"/>
            <a:ext cx="2457450" cy="4095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zh-CN" altLang="en-US" sz="2600" b="1" dirty="0">
                <a:solidFill>
                  <a:srgbClr val="FFFF00"/>
                </a:solidFill>
                <a:latin typeface="+mj-ea"/>
                <a:ea typeface="+mj-ea"/>
              </a:rPr>
              <a:t>单列直插式</a:t>
            </a:r>
            <a:r>
              <a:rPr lang="en-US" altLang="zh-CN" sz="2600" b="1" dirty="0">
                <a:solidFill>
                  <a:srgbClr val="FFFF00"/>
                </a:solidFill>
                <a:latin typeface="+mj-ea"/>
                <a:ea typeface="+mj-ea"/>
              </a:rPr>
              <a:t>(A)</a:t>
            </a:r>
            <a:endParaRPr lang="en-US" altLang="zh-CN" sz="26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286589" y="1340768"/>
            <a:ext cx="2419350" cy="4095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zh-CN" altLang="en-US" sz="2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双列直插式</a:t>
            </a:r>
            <a:r>
              <a:rPr lang="en-US" altLang="zh-CN" sz="2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endParaRPr lang="en-US" altLang="zh-CN" sz="2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1"/>
          <p:cNvGrpSpPr/>
          <p:nvPr/>
        </p:nvGrpSpPr>
        <p:grpSpPr bwMode="auto">
          <a:xfrm>
            <a:off x="3146764" y="1816009"/>
            <a:ext cx="1706563" cy="2547937"/>
            <a:chOff x="174" y="1163"/>
            <a:chExt cx="1075" cy="1605"/>
          </a:xfrm>
        </p:grpSpPr>
        <p:sp>
          <p:nvSpPr>
            <p:cNvPr id="8" name="Text Box 42"/>
            <p:cNvSpPr txBox="1">
              <a:spLocks noChangeArrowheads="1"/>
            </p:cNvSpPr>
            <p:nvPr/>
          </p:nvSpPr>
          <p:spPr bwMode="auto">
            <a:xfrm>
              <a:off x="174" y="1330"/>
              <a:ext cx="248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1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2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3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4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5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6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7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8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9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>
              <a:off x="349" y="1386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44"/>
            <p:cNvSpPr>
              <a:spLocks noChangeShapeType="1"/>
            </p:cNvSpPr>
            <p:nvPr/>
          </p:nvSpPr>
          <p:spPr bwMode="auto">
            <a:xfrm>
              <a:off x="349" y="1528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45"/>
            <p:cNvSpPr>
              <a:spLocks noChangeShapeType="1"/>
            </p:cNvSpPr>
            <p:nvPr/>
          </p:nvSpPr>
          <p:spPr bwMode="auto">
            <a:xfrm>
              <a:off x="349" y="1670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46"/>
            <p:cNvSpPr>
              <a:spLocks noChangeShapeType="1"/>
            </p:cNvSpPr>
            <p:nvPr/>
          </p:nvSpPr>
          <p:spPr bwMode="auto">
            <a:xfrm>
              <a:off x="349" y="1812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47"/>
            <p:cNvSpPr>
              <a:spLocks noChangeShapeType="1"/>
            </p:cNvSpPr>
            <p:nvPr/>
          </p:nvSpPr>
          <p:spPr bwMode="auto">
            <a:xfrm>
              <a:off x="349" y="1955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48"/>
            <p:cNvSpPr>
              <a:spLocks noChangeShapeType="1"/>
            </p:cNvSpPr>
            <p:nvPr/>
          </p:nvSpPr>
          <p:spPr bwMode="auto">
            <a:xfrm>
              <a:off x="349" y="2097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49"/>
            <p:cNvSpPr>
              <a:spLocks noChangeShapeType="1"/>
            </p:cNvSpPr>
            <p:nvPr/>
          </p:nvSpPr>
          <p:spPr bwMode="auto">
            <a:xfrm>
              <a:off x="349" y="2239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50"/>
            <p:cNvSpPr>
              <a:spLocks noChangeShapeType="1"/>
            </p:cNvSpPr>
            <p:nvPr/>
          </p:nvSpPr>
          <p:spPr bwMode="auto">
            <a:xfrm>
              <a:off x="349" y="2382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" name="Group 51"/>
            <p:cNvGrpSpPr/>
            <p:nvPr/>
          </p:nvGrpSpPr>
          <p:grpSpPr bwMode="auto">
            <a:xfrm>
              <a:off x="744" y="1350"/>
              <a:ext cx="202" cy="1080"/>
              <a:chOff x="733" y="1350"/>
              <a:chExt cx="276" cy="1080"/>
            </a:xfrm>
          </p:grpSpPr>
          <p:sp>
            <p:nvSpPr>
              <p:cNvPr id="22" name="Rectangle 52"/>
              <p:cNvSpPr>
                <a:spLocks noChangeArrowheads="1"/>
              </p:cNvSpPr>
              <p:nvPr/>
            </p:nvSpPr>
            <p:spPr bwMode="auto">
              <a:xfrm>
                <a:off x="733" y="1350"/>
                <a:ext cx="276" cy="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Rectangle 53"/>
              <p:cNvSpPr>
                <a:spLocks noChangeArrowheads="1"/>
              </p:cNvSpPr>
              <p:nvPr/>
            </p:nvSpPr>
            <p:spPr bwMode="auto">
              <a:xfrm>
                <a:off x="733" y="1492"/>
                <a:ext cx="276" cy="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Rectangle 54"/>
              <p:cNvSpPr>
                <a:spLocks noChangeArrowheads="1"/>
              </p:cNvSpPr>
              <p:nvPr/>
            </p:nvSpPr>
            <p:spPr bwMode="auto">
              <a:xfrm>
                <a:off x="733" y="1634"/>
                <a:ext cx="276" cy="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Rectangle 55"/>
              <p:cNvSpPr>
                <a:spLocks noChangeArrowheads="1"/>
              </p:cNvSpPr>
              <p:nvPr/>
            </p:nvSpPr>
            <p:spPr bwMode="auto">
              <a:xfrm>
                <a:off x="733" y="1776"/>
                <a:ext cx="276" cy="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Rectangle 56"/>
              <p:cNvSpPr>
                <a:spLocks noChangeArrowheads="1"/>
              </p:cNvSpPr>
              <p:nvPr/>
            </p:nvSpPr>
            <p:spPr bwMode="auto">
              <a:xfrm>
                <a:off x="733" y="1919"/>
                <a:ext cx="276" cy="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Rectangle 57"/>
              <p:cNvSpPr>
                <a:spLocks noChangeArrowheads="1"/>
              </p:cNvSpPr>
              <p:nvPr/>
            </p:nvSpPr>
            <p:spPr bwMode="auto">
              <a:xfrm>
                <a:off x="733" y="2061"/>
                <a:ext cx="276" cy="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Rectangle 58"/>
              <p:cNvSpPr>
                <a:spLocks noChangeArrowheads="1"/>
              </p:cNvSpPr>
              <p:nvPr/>
            </p:nvSpPr>
            <p:spPr bwMode="auto">
              <a:xfrm>
                <a:off x="733" y="2203"/>
                <a:ext cx="276" cy="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Rectangle 59"/>
              <p:cNvSpPr>
                <a:spLocks noChangeArrowheads="1"/>
              </p:cNvSpPr>
              <p:nvPr/>
            </p:nvSpPr>
            <p:spPr bwMode="auto">
              <a:xfrm>
                <a:off x="733" y="2346"/>
                <a:ext cx="276" cy="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" name="Rectangle 60"/>
            <p:cNvSpPr>
              <a:spLocks noChangeArrowheads="1"/>
            </p:cNvSpPr>
            <p:nvPr/>
          </p:nvSpPr>
          <p:spPr bwMode="auto">
            <a:xfrm>
              <a:off x="505" y="1206"/>
              <a:ext cx="744" cy="1452"/>
            </a:xfrm>
            <a:prstGeom prst="rect">
              <a:avLst/>
            </a:prstGeom>
            <a:noFill/>
            <a:ln w="9525">
              <a:solidFill>
                <a:srgbClr val="CC33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61"/>
            <p:cNvSpPr>
              <a:spLocks noChangeShapeType="1"/>
            </p:cNvSpPr>
            <p:nvPr/>
          </p:nvSpPr>
          <p:spPr bwMode="auto">
            <a:xfrm>
              <a:off x="1165" y="1382"/>
              <a:ext cx="0" cy="11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62"/>
            <p:cNvSpPr>
              <a:spLocks noChangeShapeType="1"/>
            </p:cNvSpPr>
            <p:nvPr/>
          </p:nvSpPr>
          <p:spPr bwMode="auto">
            <a:xfrm flipV="1">
              <a:off x="325" y="2526"/>
              <a:ext cx="8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753" y="1163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800" b="1" i="1">
                  <a:latin typeface="Times New Roman" panose="02020603050405020304" charset="0"/>
                  <a:ea typeface="宋体" panose="02010600030101010101" pitchFamily="2" charset="-122"/>
                </a:rPr>
                <a:t>R</a:t>
              </a: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Group 117"/>
          <p:cNvGrpSpPr/>
          <p:nvPr/>
        </p:nvGrpSpPr>
        <p:grpSpPr bwMode="auto">
          <a:xfrm>
            <a:off x="6089157" y="2081121"/>
            <a:ext cx="2702157" cy="2038350"/>
            <a:chOff x="3879" y="1015"/>
            <a:chExt cx="1797" cy="1284"/>
          </a:xfrm>
        </p:grpSpPr>
        <p:sp>
          <p:nvSpPr>
            <p:cNvPr id="31" name="Text Box 90"/>
            <p:cNvSpPr txBox="1">
              <a:spLocks noChangeArrowheads="1"/>
            </p:cNvSpPr>
            <p:nvPr/>
          </p:nvSpPr>
          <p:spPr bwMode="auto">
            <a:xfrm>
              <a:off x="3879" y="1130"/>
              <a:ext cx="395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 1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 2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 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 3</a:t>
              </a: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  </a:t>
              </a:r>
              <a:r>
                <a:rPr lang="en-US" altLang="zh-CN" sz="1800" b="1" i="1">
                  <a:latin typeface="Times New Roman" panose="02020603050405020304" charset="0"/>
                  <a:ea typeface="宋体" panose="02010600030101010101" pitchFamily="2" charset="-122"/>
                </a:rPr>
                <a:t>n</a:t>
              </a: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32" name="Rectangle 91"/>
            <p:cNvSpPr>
              <a:spLocks noChangeArrowheads="1"/>
            </p:cNvSpPr>
            <p:nvPr/>
          </p:nvSpPr>
          <p:spPr bwMode="auto">
            <a:xfrm>
              <a:off x="4278" y="1015"/>
              <a:ext cx="798" cy="1284"/>
            </a:xfrm>
            <a:prstGeom prst="rect">
              <a:avLst/>
            </a:prstGeom>
            <a:noFill/>
            <a:ln w="9525">
              <a:solidFill>
                <a:srgbClr val="CC33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3" name="Group 93"/>
            <p:cNvGrpSpPr/>
            <p:nvPr/>
          </p:nvGrpSpPr>
          <p:grpSpPr bwMode="auto">
            <a:xfrm>
              <a:off x="4139" y="1219"/>
              <a:ext cx="1057" cy="987"/>
              <a:chOff x="3072" y="1374"/>
              <a:chExt cx="1158" cy="1140"/>
            </a:xfrm>
          </p:grpSpPr>
          <p:sp>
            <p:nvSpPr>
              <p:cNvPr id="41" name="Line 94"/>
              <p:cNvSpPr>
                <a:spLocks noChangeShapeType="1"/>
              </p:cNvSpPr>
              <p:nvPr/>
            </p:nvSpPr>
            <p:spPr bwMode="auto">
              <a:xfrm>
                <a:off x="3096" y="1374"/>
                <a:ext cx="113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95"/>
              <p:cNvSpPr>
                <a:spLocks noChangeShapeType="1"/>
              </p:cNvSpPr>
              <p:nvPr/>
            </p:nvSpPr>
            <p:spPr bwMode="auto">
              <a:xfrm>
                <a:off x="3096" y="1658"/>
                <a:ext cx="113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96"/>
              <p:cNvSpPr>
                <a:spLocks noChangeShapeType="1"/>
              </p:cNvSpPr>
              <p:nvPr/>
            </p:nvSpPr>
            <p:spPr bwMode="auto">
              <a:xfrm>
                <a:off x="3096" y="1943"/>
                <a:ext cx="113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97"/>
              <p:cNvSpPr>
                <a:spLocks noChangeShapeType="1"/>
              </p:cNvSpPr>
              <p:nvPr/>
            </p:nvSpPr>
            <p:spPr bwMode="auto">
              <a:xfrm flipV="1">
                <a:off x="3072" y="2514"/>
                <a:ext cx="113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" name="Rectangle 101"/>
            <p:cNvSpPr>
              <a:spLocks noChangeArrowheads="1"/>
            </p:cNvSpPr>
            <p:nvPr/>
          </p:nvSpPr>
          <p:spPr bwMode="auto">
            <a:xfrm rot="-10800000">
              <a:off x="4573" y="1172"/>
              <a:ext cx="174" cy="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Rectangle 102"/>
            <p:cNvSpPr>
              <a:spLocks noChangeArrowheads="1"/>
            </p:cNvSpPr>
            <p:nvPr/>
          </p:nvSpPr>
          <p:spPr bwMode="auto">
            <a:xfrm rot="-10800000">
              <a:off x="4573" y="1688"/>
              <a:ext cx="174" cy="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Rectangle 103"/>
            <p:cNvSpPr>
              <a:spLocks noChangeArrowheads="1"/>
            </p:cNvSpPr>
            <p:nvPr/>
          </p:nvSpPr>
          <p:spPr bwMode="auto">
            <a:xfrm rot="-10800000">
              <a:off x="4573" y="1412"/>
              <a:ext cx="174" cy="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Rectangle 104"/>
            <p:cNvSpPr>
              <a:spLocks noChangeArrowheads="1"/>
            </p:cNvSpPr>
            <p:nvPr/>
          </p:nvSpPr>
          <p:spPr bwMode="auto">
            <a:xfrm rot="-10800000">
              <a:off x="4585" y="2156"/>
              <a:ext cx="174" cy="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107"/>
            <p:cNvSpPr>
              <a:spLocks noChangeShapeType="1"/>
            </p:cNvSpPr>
            <p:nvPr/>
          </p:nvSpPr>
          <p:spPr bwMode="auto">
            <a:xfrm>
              <a:off x="4657" y="1926"/>
              <a:ext cx="0" cy="1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 Box 108"/>
            <p:cNvSpPr txBox="1">
              <a:spLocks noChangeArrowheads="1"/>
            </p:cNvSpPr>
            <p:nvPr/>
          </p:nvSpPr>
          <p:spPr bwMode="auto">
            <a:xfrm>
              <a:off x="5198" y="1113"/>
              <a:ext cx="478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1</a:t>
              </a:r>
              <a:r>
                <a:rPr lang="en-US" altLang="zh-CN" sz="1800" b="1" i="1">
                  <a:latin typeface="Times New Roman" panose="02020603050405020304" charset="0"/>
                  <a:ea typeface="宋体" panose="02010600030101010101" pitchFamily="2" charset="-122"/>
                </a:rPr>
                <a:t>’</a:t>
              </a: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2</a:t>
              </a:r>
              <a:r>
                <a:rPr lang="en-US" altLang="zh-CN" sz="1800" b="1" i="1">
                  <a:latin typeface="Times New Roman" panose="02020603050405020304" charset="0"/>
                  <a:ea typeface="宋体" panose="02010600030101010101" pitchFamily="2" charset="-122"/>
                </a:rPr>
                <a:t>’</a:t>
              </a: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>
                  <a:latin typeface="Times New Roman" panose="02020603050405020304" charset="0"/>
                  <a:ea typeface="宋体" panose="02010600030101010101" pitchFamily="2" charset="-122"/>
                </a:rPr>
                <a:t>3</a:t>
              </a:r>
              <a:r>
                <a:rPr lang="en-US" altLang="zh-CN" sz="1800" b="1" i="1">
                  <a:latin typeface="Times New Roman" panose="02020603050405020304" charset="0"/>
                  <a:ea typeface="宋体" panose="02010600030101010101" pitchFamily="2" charset="-122"/>
                </a:rPr>
                <a:t>’</a:t>
              </a: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endParaRPr lang="en-US" altLang="zh-CN" sz="18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 i="1">
                  <a:latin typeface="Times New Roman" panose="02020603050405020304" charset="0"/>
                  <a:ea typeface="宋体" panose="02010600030101010101" pitchFamily="2" charset="-122"/>
                </a:rPr>
                <a:t>n’</a:t>
              </a: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40" name="Rectangle 109"/>
            <p:cNvSpPr>
              <a:spLocks noChangeArrowheads="1"/>
            </p:cNvSpPr>
            <p:nvPr/>
          </p:nvSpPr>
          <p:spPr bwMode="auto">
            <a:xfrm>
              <a:off x="4387" y="1053"/>
              <a:ext cx="421" cy="1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 i="1">
                  <a:latin typeface="Times New Roman" panose="02020603050405020304" charset="0"/>
                  <a:ea typeface="宋体" panose="02010600030101010101" pitchFamily="2" charset="-122"/>
                </a:rPr>
                <a:t>R</a:t>
              </a: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 i="1">
                  <a:latin typeface="Times New Roman" panose="02020603050405020304" charset="0"/>
                  <a:ea typeface="宋体" panose="02010600030101010101" pitchFamily="2" charset="-122"/>
                </a:rPr>
                <a:t>R</a:t>
              </a: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endParaRPr lang="en-US" altLang="zh-CN" sz="1000" b="1" i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 i="1">
                  <a:latin typeface="Times New Roman" panose="02020603050405020304" charset="0"/>
                  <a:ea typeface="宋体" panose="02010600030101010101" pitchFamily="2" charset="-122"/>
                </a:rPr>
                <a:t>R</a:t>
              </a: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endParaRPr lang="en-US" altLang="zh-CN" b="1" i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 b="1" i="1">
                  <a:latin typeface="Times New Roman" panose="02020603050405020304" charset="0"/>
                  <a:ea typeface="宋体" panose="02010600030101010101" pitchFamily="2" charset="-122"/>
                </a:rPr>
                <a:t>R</a:t>
              </a:r>
              <a:endParaRPr lang="en-US" altLang="zh-CN" sz="1800" b="1" i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5" name="Object 87"/>
          <p:cNvGraphicFramePr>
            <a:graphicFrameLocks noChangeAspect="1"/>
          </p:cNvGraphicFramePr>
          <p:nvPr/>
        </p:nvGraphicFramePr>
        <p:xfrm>
          <a:off x="677700" y="2695484"/>
          <a:ext cx="20955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4" name="位图图像" r:id="rId1" imgW="2095500" imgH="904875" progId="Paint.Picture">
                  <p:embed/>
                </p:oleObj>
              </mc:Choice>
              <mc:Fallback>
                <p:oleObj name="位图图像" r:id="rId1" imgW="2095500" imgH="904875" progId="Paint.Picture">
                  <p:embed/>
                  <p:pic>
                    <p:nvPicPr>
                      <p:cNvPr id="0" name="图片 728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00" y="2695484"/>
                        <a:ext cx="20955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16">
            <a:hlinkClick r:id="rId1"/>
          </p:cNvPr>
          <p:cNvSpPr>
            <a:spLocks noChangeArrowheads="1"/>
          </p:cNvSpPr>
          <p:nvPr/>
        </p:nvSpPr>
        <p:spPr bwMode="auto">
          <a:xfrm>
            <a:off x="817880" y="1459865"/>
            <a:ext cx="59404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5F5F5F"/>
              </a:buClr>
            </a:pPr>
            <a:r>
              <a:rPr lang="zh-CN" altLang="en-US" sz="2000" b="1" noProof="1">
                <a:solidFill>
                  <a:srgbClr val="333333"/>
                </a:solidFill>
              </a:rPr>
              <a:t>常用电子元器件的识别与测量</a:t>
            </a:r>
            <a:endParaRPr lang="zh-CN" altLang="en-US" sz="2000" b="1" noProof="1">
              <a:solidFill>
                <a:srgbClr val="333333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5F5F5F"/>
              </a:buClr>
            </a:pPr>
            <a:r>
              <a:rPr lang="zh-CN" altLang="en-US" sz="2000" b="1" dirty="0">
                <a:solidFill>
                  <a:srgbClr val="333333"/>
                </a:solidFill>
                <a:sym typeface="+mn-ea"/>
              </a:rPr>
              <a:t>手工焊接练习</a:t>
            </a:r>
            <a:endParaRPr lang="zh-CN" altLang="en-US" sz="2000" b="1" noProof="1">
              <a:solidFill>
                <a:srgbClr val="333333"/>
              </a:solidFill>
            </a:endParaRPr>
          </a:p>
          <a:p>
            <a:pPr eaLnBrk="1" hangingPunct="1">
              <a:spcBef>
                <a:spcPct val="0"/>
              </a:spcBef>
              <a:buClr>
                <a:srgbClr val="5F5F5F"/>
              </a:buClr>
            </a:pPr>
            <a:endParaRPr lang="zh-CN" altLang="zh-CN" sz="2000" b="1" dirty="0"/>
          </a:p>
        </p:txBody>
      </p:sp>
      <p:sp>
        <p:nvSpPr>
          <p:cNvPr id="21510" name="Rectangle 17">
            <a:hlinkClick r:id="rId1"/>
          </p:cNvPr>
          <p:cNvSpPr>
            <a:spLocks noChangeArrowheads="1"/>
          </p:cNvSpPr>
          <p:nvPr/>
        </p:nvSpPr>
        <p:spPr bwMode="auto">
          <a:xfrm>
            <a:off x="817880" y="2560320"/>
            <a:ext cx="59404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5F5F5F"/>
              </a:buClr>
            </a:pPr>
            <a:r>
              <a:rPr lang="zh-CN" altLang="en-US" sz="2000" b="1" dirty="0">
                <a:solidFill>
                  <a:srgbClr val="333333"/>
                </a:solidFill>
                <a:sym typeface="+mn-ea"/>
              </a:rPr>
              <a:t>原理图仿真</a:t>
            </a:r>
            <a:endParaRPr lang="zh-CN" altLang="en-US" sz="2000" b="1" noProof="1">
              <a:solidFill>
                <a:srgbClr val="333333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5F5F5F"/>
              </a:buClr>
            </a:pPr>
            <a:r>
              <a:rPr lang="en-US" altLang="en-US" sz="2000" b="1" dirty="0">
                <a:solidFill>
                  <a:srgbClr val="333333"/>
                </a:solidFill>
                <a:sym typeface="+mn-ea"/>
              </a:rPr>
              <a:t>PCB</a:t>
            </a:r>
            <a:r>
              <a:rPr lang="zh-CN" altLang="en-US" sz="2000" b="1" dirty="0">
                <a:solidFill>
                  <a:srgbClr val="333333"/>
                </a:solidFill>
                <a:sym typeface="+mn-ea"/>
              </a:rPr>
              <a:t>版图设计</a:t>
            </a:r>
            <a:endParaRPr lang="zh-CN" altLang="en-US" sz="2000" b="1" noProof="1">
              <a:solidFill>
                <a:srgbClr val="333333"/>
              </a:solidFill>
            </a:endParaRPr>
          </a:p>
        </p:txBody>
      </p:sp>
      <p:sp>
        <p:nvSpPr>
          <p:cNvPr id="21511" name="Rectangle 18">
            <a:hlinkClick r:id="rId1"/>
          </p:cNvPr>
          <p:cNvSpPr>
            <a:spLocks noChangeArrowheads="1"/>
          </p:cNvSpPr>
          <p:nvPr/>
        </p:nvSpPr>
        <p:spPr bwMode="auto">
          <a:xfrm>
            <a:off x="683895" y="4098608"/>
            <a:ext cx="59404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5F5F5F"/>
              </a:buClr>
            </a:pPr>
            <a:r>
              <a:rPr lang="en-US" altLang="zh-CN" sz="2000" b="1" dirty="0">
                <a:solidFill>
                  <a:srgbClr val="333333"/>
                </a:solidFill>
                <a:sym typeface="+mn-ea"/>
              </a:rPr>
              <a:t>PCB</a:t>
            </a:r>
            <a:r>
              <a:rPr lang="zh-CN" altLang="en-US" sz="2000" b="1" dirty="0">
                <a:solidFill>
                  <a:srgbClr val="333333"/>
                </a:solidFill>
                <a:sym typeface="+mn-ea"/>
              </a:rPr>
              <a:t>板制作</a:t>
            </a:r>
            <a:endParaRPr lang="zh-CN" sz="2000" b="1" noProof="1">
              <a:solidFill>
                <a:srgbClr val="333333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5F5F5F"/>
              </a:buClr>
            </a:pPr>
            <a:r>
              <a:rPr lang="zh-CN" sz="2000" b="1" noProof="1">
                <a:solidFill>
                  <a:srgbClr val="333333"/>
                </a:solidFill>
              </a:rPr>
              <a:t>电子狗组装调试</a:t>
            </a:r>
            <a:endParaRPr lang="zh-CN" sz="2000" b="1" noProof="1">
              <a:solidFill>
                <a:srgbClr val="333333"/>
              </a:solidFill>
            </a:endParaRPr>
          </a:p>
        </p:txBody>
      </p:sp>
      <p:sp>
        <p:nvSpPr>
          <p:cNvPr id="21512" name="Rectangle 13">
            <a:hlinkClick r:id="rId1"/>
          </p:cNvPr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69A2E1">
              <a:alpha val="8901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13" name="Rectangle 14">
            <a:hlinkClick r:id="rId1"/>
          </p:cNvPr>
          <p:cNvSpPr>
            <a:spLocks noChangeArrowheads="1"/>
          </p:cNvSpPr>
          <p:nvPr/>
        </p:nvSpPr>
        <p:spPr bwMode="auto">
          <a:xfrm>
            <a:off x="817880" y="188595"/>
            <a:ext cx="62515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实习内容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20" y="4098925"/>
            <a:ext cx="2122805" cy="2378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5053330"/>
            <a:ext cx="3289300" cy="1472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2726690"/>
            <a:ext cx="3422650" cy="2254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122" y="1323975"/>
            <a:ext cx="1752600" cy="116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2.4.8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电位器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solidFill>
                  <a:srgbClr val="0000FF"/>
                </a:solidFill>
              </a:rPr>
              <a:t>阻值可以调节的电阻器</a:t>
            </a:r>
            <a:endParaRPr lang="zh-CN" altLang="en-US" sz="2800" dirty="0"/>
          </a:p>
        </p:txBody>
      </p:sp>
      <p:grpSp>
        <p:nvGrpSpPr>
          <p:cNvPr id="5" name="Group 30"/>
          <p:cNvGrpSpPr/>
          <p:nvPr/>
        </p:nvGrpSpPr>
        <p:grpSpPr bwMode="auto">
          <a:xfrm>
            <a:off x="2447594" y="1116652"/>
            <a:ext cx="5724806" cy="1766773"/>
            <a:chOff x="818" y="2083"/>
            <a:chExt cx="4331" cy="1646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901" y="2894"/>
              <a:ext cx="108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100" y="2841"/>
              <a:ext cx="554" cy="12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311" y="2541"/>
              <a:ext cx="1" cy="28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311" y="2541"/>
              <a:ext cx="467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818" y="3285"/>
              <a:ext cx="1501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zh-CN" altLang="en-US" b="1" dirty="0">
                  <a:solidFill>
                    <a:srgbClr val="0000FF"/>
                  </a:solidFill>
                  <a:latin typeface="+mj-ea"/>
                  <a:ea typeface="+mj-ea"/>
                </a:rPr>
                <a:t>滑动触头电位器</a:t>
              </a:r>
              <a:endParaRPr kumimoji="0" lang="zh-CN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512" y="2861"/>
              <a:ext cx="86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711" y="2808"/>
              <a:ext cx="445" cy="12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922" y="2508"/>
              <a:ext cx="0" cy="28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2922" y="2508"/>
              <a:ext cx="37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2435" y="3285"/>
              <a:ext cx="1065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r>
                <a:rPr kumimoji="0" lang="zh-CN" altLang="en-US" b="1" dirty="0">
                  <a:solidFill>
                    <a:srgbClr val="0000FF"/>
                  </a:solidFill>
                  <a:latin typeface="+mj-ea"/>
                  <a:ea typeface="+mj-ea"/>
                </a:rPr>
                <a:t>微调电位器</a:t>
              </a:r>
              <a:endParaRPr kumimoji="0" lang="zh-CN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H="1">
              <a:off x="2828" y="2667"/>
              <a:ext cx="258" cy="39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3039" y="2649"/>
              <a:ext cx="12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4164" y="2930"/>
              <a:ext cx="86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363" y="2877"/>
              <a:ext cx="445" cy="12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4574" y="2577"/>
              <a:ext cx="0" cy="28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4574" y="2577"/>
              <a:ext cx="44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3905" y="3323"/>
              <a:ext cx="1244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r>
                <a:rPr kumimoji="0" lang="zh-CN" altLang="en-US" b="1" dirty="0">
                  <a:solidFill>
                    <a:srgbClr val="0000FF"/>
                  </a:solidFill>
                  <a:latin typeface="+mj-ea"/>
                  <a:ea typeface="+mj-ea"/>
                </a:rPr>
                <a:t>带开关电位器</a:t>
              </a:r>
              <a:endParaRPr kumimoji="0" lang="zh-CN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4117" y="2332"/>
              <a:ext cx="41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4796" y="2314"/>
              <a:ext cx="24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 flipV="1">
              <a:off x="4527" y="2083"/>
              <a:ext cx="163" cy="24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4644" y="2189"/>
              <a:ext cx="0" cy="39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31440" y="173110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FF"/>
                </a:solidFill>
                <a:latin typeface="+mj-ea"/>
                <a:ea typeface="+mj-ea"/>
              </a:rPr>
              <a:t>1.</a:t>
            </a:r>
            <a:r>
              <a:rPr lang="zh-CN" altLang="en-US" sz="2400" b="1" dirty="0">
                <a:solidFill>
                  <a:srgbClr val="FF00FF"/>
                </a:solidFill>
                <a:latin typeface="+mj-ea"/>
                <a:ea typeface="+mj-ea"/>
              </a:rPr>
              <a:t>符号</a:t>
            </a:r>
            <a:endParaRPr lang="zh-CN" altLang="en-US" sz="2400" b="1" dirty="0">
              <a:solidFill>
                <a:srgbClr val="FF00FF"/>
              </a:solidFill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2333" y="4487347"/>
            <a:ext cx="136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FF"/>
                </a:solidFill>
                <a:latin typeface="+mj-ea"/>
                <a:ea typeface="+mj-ea"/>
              </a:rPr>
              <a:t>2</a:t>
            </a:r>
            <a:r>
              <a:rPr lang="en-US" altLang="zh-CN" sz="2400" b="1" dirty="0" smtClean="0">
                <a:solidFill>
                  <a:srgbClr val="FF00FF"/>
                </a:solidFill>
                <a:latin typeface="+mj-ea"/>
                <a:ea typeface="+mj-ea"/>
              </a:rPr>
              <a:t>.</a:t>
            </a:r>
            <a:r>
              <a:rPr lang="zh-CN" altLang="en-US" sz="2400" b="1" dirty="0" smtClean="0">
                <a:solidFill>
                  <a:srgbClr val="FF00FF"/>
                </a:solidFill>
                <a:latin typeface="+mj-ea"/>
                <a:ea typeface="+mj-ea"/>
              </a:rPr>
              <a:t>外观</a:t>
            </a:r>
            <a:endParaRPr lang="zh-CN" altLang="en-US" sz="2400" b="1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447594" y="4745089"/>
            <a:ext cx="2502208" cy="1816692"/>
            <a:chOff x="1934708" y="4745089"/>
            <a:chExt cx="2644391" cy="1995674"/>
          </a:xfrm>
        </p:grpSpPr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2793345" y="6371431"/>
              <a:ext cx="10032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rgbClr val="008000"/>
                  </a:solidFill>
                  <a:latin typeface="+mj-ea"/>
                  <a:ea typeface="+mj-ea"/>
                </a:rPr>
                <a:t>直滑式</a:t>
              </a:r>
              <a:endParaRPr lang="zh-CN" altLang="en-US" b="1" dirty="0">
                <a:solidFill>
                  <a:srgbClr val="008000"/>
                </a:solidFill>
                <a:latin typeface="+mj-ea"/>
                <a:ea typeface="+mj-ea"/>
              </a:endParaRPr>
            </a:p>
          </p:txBody>
        </p:sp>
        <p:pic>
          <p:nvPicPr>
            <p:cNvPr id="35" name="Picture 9" descr="碳膜直滑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708" y="4745089"/>
              <a:ext cx="2644391" cy="156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组合 41"/>
          <p:cNvGrpSpPr/>
          <p:nvPr/>
        </p:nvGrpSpPr>
        <p:grpSpPr>
          <a:xfrm>
            <a:off x="5724128" y="4962309"/>
            <a:ext cx="2241638" cy="1548605"/>
            <a:chOff x="5756344" y="5192763"/>
            <a:chExt cx="2272040" cy="1548605"/>
          </a:xfrm>
        </p:grpSpPr>
        <p:pic>
          <p:nvPicPr>
            <p:cNvPr id="34" name="Picture 8" descr="dwq3-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6344" y="5192763"/>
              <a:ext cx="2272040" cy="1531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5854533" y="6372036"/>
              <a:ext cx="15536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rgbClr val="008000"/>
                  </a:solidFill>
                  <a:latin typeface="+mj-ea"/>
                  <a:ea typeface="+mj-ea"/>
                </a:rPr>
                <a:t>推拉式开关</a:t>
              </a:r>
              <a:endParaRPr lang="zh-CN" altLang="en-US" b="1" dirty="0">
                <a:solidFill>
                  <a:srgbClr val="008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489781" y="3068960"/>
            <a:ext cx="2466595" cy="1676129"/>
            <a:chOff x="5191862" y="3212483"/>
            <a:chExt cx="2466595" cy="1819532"/>
          </a:xfrm>
        </p:grpSpPr>
        <p:pic>
          <p:nvPicPr>
            <p:cNvPr id="29" name="Picture 3" descr="dwq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862" y="3212483"/>
              <a:ext cx="1439491" cy="153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5992687" y="4662683"/>
              <a:ext cx="125949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rgbClr val="008000"/>
                  </a:solidFill>
                  <a:latin typeface="+mj-ea"/>
                  <a:ea typeface="+mj-ea"/>
                </a:rPr>
                <a:t>旋转式</a:t>
              </a:r>
              <a:endParaRPr lang="zh-CN" altLang="en-US" b="1" dirty="0">
                <a:solidFill>
                  <a:srgbClr val="008000"/>
                </a:solidFill>
                <a:latin typeface="+mj-ea"/>
                <a:ea typeface="+mj-ea"/>
              </a:endParaRPr>
            </a:p>
          </p:txBody>
        </p:sp>
        <p:pic>
          <p:nvPicPr>
            <p:cNvPr id="37" name="Picture 11" descr="小碳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2455" y="3303411"/>
              <a:ext cx="1146002" cy="1183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组合 38"/>
          <p:cNvGrpSpPr/>
          <p:nvPr/>
        </p:nvGrpSpPr>
        <p:grpSpPr>
          <a:xfrm>
            <a:off x="2738197" y="3212976"/>
            <a:ext cx="1833803" cy="1359508"/>
            <a:chOff x="2652413" y="3429000"/>
            <a:chExt cx="1833803" cy="1359508"/>
          </a:xfrm>
        </p:grpSpPr>
        <p:pic>
          <p:nvPicPr>
            <p:cNvPr id="32" name="Picture 6" descr="膜式微调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413" y="3429000"/>
              <a:ext cx="747329" cy="88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>
              <a:off x="2860311" y="4419176"/>
              <a:ext cx="162590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rgbClr val="008000"/>
                  </a:solidFill>
                  <a:latin typeface="+mj-ea"/>
                  <a:ea typeface="+mj-ea"/>
                </a:rPr>
                <a:t>微调式</a:t>
              </a:r>
              <a:endParaRPr lang="zh-CN" altLang="en-US" b="1" dirty="0">
                <a:solidFill>
                  <a:srgbClr val="008000"/>
                </a:solidFill>
                <a:latin typeface="+mj-ea"/>
                <a:ea typeface="+mj-ea"/>
              </a:endParaRPr>
            </a:p>
          </p:txBody>
        </p:sp>
        <p:pic>
          <p:nvPicPr>
            <p:cNvPr id="38" name="Picture 12" descr="微调电位器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264" y="3429000"/>
              <a:ext cx="703682" cy="9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2"/>
          <p:cNvSpPr txBox="1"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rgbClr val="FF0000"/>
                </a:solidFill>
              </a:rPr>
              <a:t>2.4.8  </a:t>
            </a:r>
            <a:r>
              <a:rPr lang="zh-CN" altLang="en-US" b="1" dirty="0" smtClean="0">
                <a:solidFill>
                  <a:srgbClr val="FF0000"/>
                </a:solidFill>
              </a:rPr>
              <a:t>电位器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115616" y="1621480"/>
            <a:ext cx="16410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FF00FF"/>
                </a:solidFill>
                <a:latin typeface="+mj-ea"/>
                <a:ea typeface="+mj-ea"/>
              </a:rPr>
              <a:t>3.</a:t>
            </a:r>
            <a:r>
              <a:rPr lang="zh-CN" altLang="en-US" sz="2400" b="1" dirty="0" smtClean="0">
                <a:solidFill>
                  <a:srgbClr val="FF00FF"/>
                </a:solidFill>
                <a:latin typeface="+mj-ea"/>
                <a:ea typeface="+mj-ea"/>
              </a:rPr>
              <a:t>作用</a:t>
            </a:r>
            <a:endParaRPr lang="zh-CN" altLang="en-US" sz="2400" b="1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  <p:grpSp>
        <p:nvGrpSpPr>
          <p:cNvPr id="6" name="Group 18"/>
          <p:cNvGrpSpPr/>
          <p:nvPr/>
        </p:nvGrpSpPr>
        <p:grpSpPr bwMode="auto">
          <a:xfrm>
            <a:off x="4791232" y="1771645"/>
            <a:ext cx="3525184" cy="1851025"/>
            <a:chOff x="3175" y="1014"/>
            <a:chExt cx="1761" cy="1166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3437" y="1162"/>
              <a:ext cx="5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4012" y="1162"/>
              <a:ext cx="0" cy="6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974" y="1308"/>
              <a:ext cx="88" cy="3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3475" y="1868"/>
              <a:ext cx="114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4062" y="1494"/>
              <a:ext cx="2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V="1">
              <a:off x="4324" y="1162"/>
              <a:ext cx="0" cy="3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4324" y="1148"/>
              <a:ext cx="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3187" y="1694"/>
              <a:ext cx="313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1800">
                  <a:solidFill>
                    <a:srgbClr val="000000"/>
                  </a:solidFill>
                  <a:latin typeface="+mj-ea"/>
                  <a:ea typeface="+mj-ea"/>
                </a:rPr>
                <a:t>A</a:t>
              </a:r>
              <a:endParaRPr kumimoji="0" lang="en-US" altLang="zh-CN" sz="180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661" y="1708"/>
              <a:ext cx="27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1800">
                  <a:solidFill>
                    <a:srgbClr val="000000"/>
                  </a:solidFill>
                  <a:latin typeface="+mj-ea"/>
                  <a:ea typeface="+mj-ea"/>
                </a:rPr>
                <a:t>A</a:t>
              </a:r>
              <a:endParaRPr kumimoji="0" lang="en-US" altLang="zh-CN" sz="180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3175" y="1014"/>
              <a:ext cx="262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1800">
                  <a:solidFill>
                    <a:srgbClr val="000000"/>
                  </a:solidFill>
                  <a:latin typeface="+mj-ea"/>
                  <a:ea typeface="+mj-ea"/>
                </a:rPr>
                <a:t>B</a:t>
              </a:r>
              <a:endParaRPr kumimoji="0" lang="en-US" altLang="zh-CN" sz="180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3550" y="1348"/>
              <a:ext cx="41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1800">
                  <a:solidFill>
                    <a:srgbClr val="000000"/>
                  </a:solidFill>
                  <a:latin typeface="+mj-ea"/>
                  <a:ea typeface="+mj-ea"/>
                </a:rPr>
                <a:t>U</a:t>
              </a:r>
              <a:r>
                <a:rPr kumimoji="0" lang="en-US" altLang="zh-CN" sz="1800" baseline="-25000">
                  <a:solidFill>
                    <a:srgbClr val="000000"/>
                  </a:solidFill>
                  <a:latin typeface="+mj-ea"/>
                  <a:ea typeface="+mj-ea"/>
                </a:rPr>
                <a:t>BA</a:t>
              </a:r>
              <a:endParaRPr kumimoji="0" lang="en-US" altLang="zh-CN" sz="1800" baseline="-2500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4311" y="1362"/>
              <a:ext cx="462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1800">
                  <a:solidFill>
                    <a:srgbClr val="000000"/>
                  </a:solidFill>
                  <a:latin typeface="+mj-ea"/>
                  <a:ea typeface="+mj-ea"/>
                </a:rPr>
                <a:t>U</a:t>
              </a:r>
              <a:r>
                <a:rPr kumimoji="0" lang="en-US" altLang="zh-CN" sz="1800" baseline="-25000">
                  <a:solidFill>
                    <a:srgbClr val="000000"/>
                  </a:solidFill>
                  <a:latin typeface="+mj-ea"/>
                  <a:ea typeface="+mj-ea"/>
                </a:rPr>
                <a:t>CA</a:t>
              </a:r>
              <a:endParaRPr kumimoji="0" lang="en-US" altLang="zh-CN" sz="180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4037" y="1454"/>
              <a:ext cx="274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endParaRPr kumimoji="0" lang="en-US" altLang="zh-CN" sz="1000" b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algn="just" eaLnBrk="0" hangingPunct="0"/>
              <a:r>
                <a:rPr kumimoji="0" lang="en-US" altLang="zh-CN" sz="1800">
                  <a:solidFill>
                    <a:srgbClr val="000000"/>
                  </a:solidFill>
                  <a:latin typeface="+mj-ea"/>
                  <a:ea typeface="+mj-ea"/>
                </a:rPr>
                <a:t>C</a:t>
              </a:r>
              <a:endParaRPr kumimoji="0" lang="en-US" altLang="zh-CN" sz="180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3812" y="1988"/>
              <a:ext cx="76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zh-CN" altLang="en-US" b="1" dirty="0">
                  <a:solidFill>
                    <a:srgbClr val="FF00FF"/>
                  </a:solidFill>
                  <a:latin typeface="+mj-ea"/>
                  <a:ea typeface="+mj-ea"/>
                </a:rPr>
                <a:t>四端元件</a:t>
              </a:r>
              <a:endParaRPr kumimoji="0" lang="zh-CN" altLang="en-US" b="1" dirty="0">
                <a:solidFill>
                  <a:srgbClr val="FF00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Group 30"/>
          <p:cNvGrpSpPr/>
          <p:nvPr/>
        </p:nvGrpSpPr>
        <p:grpSpPr bwMode="auto">
          <a:xfrm>
            <a:off x="5388414" y="4345137"/>
            <a:ext cx="2567203" cy="2108200"/>
            <a:chOff x="3042" y="2269"/>
            <a:chExt cx="1244" cy="1328"/>
          </a:xfrm>
        </p:grpSpPr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3070" y="2441"/>
              <a:ext cx="86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3070" y="2441"/>
              <a:ext cx="0" cy="7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3042" y="2610"/>
              <a:ext cx="70" cy="4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070" y="3244"/>
              <a:ext cx="8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112" y="2815"/>
              <a:ext cx="30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433" y="2815"/>
              <a:ext cx="0" cy="4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3950" y="2269"/>
              <a:ext cx="336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1800">
                  <a:solidFill>
                    <a:srgbClr val="000000"/>
                  </a:solidFill>
                  <a:latin typeface="+mj-ea"/>
                  <a:ea typeface="+mj-ea"/>
                </a:rPr>
                <a:t>B</a:t>
              </a:r>
              <a:endParaRPr kumimoji="0" lang="en-US" altLang="zh-CN" sz="180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3964" y="3039"/>
              <a:ext cx="322" cy="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1800" dirty="0">
                  <a:solidFill>
                    <a:srgbClr val="000000"/>
                  </a:solidFill>
                  <a:latin typeface="+mj-ea"/>
                  <a:ea typeface="+mj-ea"/>
                </a:rPr>
                <a:t>A</a:t>
              </a:r>
              <a:endParaRPr kumimoji="0" lang="en-US" altLang="zh-CN" sz="18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3433" y="2697"/>
              <a:ext cx="308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en-US" altLang="zh-CN" sz="1800" dirty="0">
                  <a:solidFill>
                    <a:srgbClr val="000000"/>
                  </a:solidFill>
                  <a:latin typeface="+mj-ea"/>
                  <a:ea typeface="+mj-ea"/>
                </a:rPr>
                <a:t>C</a:t>
              </a:r>
              <a:endParaRPr kumimoji="0" lang="en-US" altLang="zh-CN" sz="180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358" y="3300"/>
              <a:ext cx="723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0" hangingPunct="0"/>
              <a:r>
                <a:rPr kumimoji="0" lang="zh-CN" altLang="en-US" b="1" dirty="0">
                  <a:solidFill>
                    <a:srgbClr val="FF00FF"/>
                  </a:solidFill>
                  <a:latin typeface="+mj-ea"/>
                  <a:ea typeface="+mj-ea"/>
                </a:rPr>
                <a:t>两端元件</a:t>
              </a:r>
              <a:endParaRPr kumimoji="0" lang="zh-CN" altLang="en-US" b="1" dirty="0">
                <a:solidFill>
                  <a:srgbClr val="FF00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1141542" y="2435549"/>
            <a:ext cx="42862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（1）作分压器时接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法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1139954" y="4883821"/>
            <a:ext cx="4171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（2）作变阻器时接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法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32" grpId="0" animBg="1"/>
      <p:bldP spid="32" grpId="1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2.4.9  </a:t>
            </a:r>
            <a:r>
              <a:rPr lang="zh-CN" altLang="en-US" dirty="0" smtClean="0">
                <a:latin typeface="+mj-ea"/>
              </a:rPr>
              <a:t>贴片电阻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4546848" cy="2116832"/>
          </a:xfrm>
        </p:spPr>
        <p:txBody>
          <a:bodyPr>
            <a:normAutofit fontScale="92500" lnSpcReduction="10000"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又称片式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电阻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节约电路空间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成本</a:t>
            </a:r>
            <a:endParaRPr lang="en-US" altLang="zh-CN" dirty="0">
              <a:solidFill>
                <a:srgbClr val="0000FF"/>
              </a:solidFill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设计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更精细化</a:t>
            </a:r>
            <a:endParaRPr lang="zh-CN" altLang="en-US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84664"/>
            <a:ext cx="2736304" cy="399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1" y="3791074"/>
            <a:ext cx="367240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 smtClean="0"/>
              <a:t>2.5  </a:t>
            </a:r>
            <a:r>
              <a:rPr lang="zh-CN" b="1" dirty="0" smtClean="0"/>
              <a:t>电阻器主要参数</a:t>
            </a:r>
            <a:r>
              <a:rPr lang="zh-CN" dirty="0" smtClean="0"/>
              <a:t> </a:t>
            </a:r>
            <a:endParaRPr lang="zh-CN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57020"/>
            <a:ext cx="7784465" cy="2871470"/>
          </a:xfrm>
        </p:spPr>
        <p:txBody>
          <a:bodyPr>
            <a:normAutofit lnSpcReduction="10000"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n"/>
              <a:defRPr/>
            </a:pPr>
            <a:r>
              <a:rPr lang="zh-CN" dirty="0" smtClean="0">
                <a:solidFill>
                  <a:srgbClr val="0000FF"/>
                </a:solidFill>
                <a:latin typeface="+mj-ea"/>
                <a:ea typeface="+mj-ea"/>
              </a:rPr>
              <a:t>标称阻值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n"/>
              <a:defRPr/>
            </a:pPr>
            <a:r>
              <a:rPr lang="zh-CN" dirty="0" smtClean="0">
                <a:solidFill>
                  <a:srgbClr val="0000FF"/>
                </a:solidFill>
                <a:latin typeface="+mj-ea"/>
                <a:ea typeface="+mj-ea"/>
              </a:rPr>
              <a:t>允许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偏</a:t>
            </a:r>
            <a:r>
              <a:rPr lang="zh-CN" dirty="0" smtClean="0">
                <a:solidFill>
                  <a:srgbClr val="0000FF"/>
                </a:solidFill>
                <a:latin typeface="+mj-ea"/>
                <a:ea typeface="+mj-ea"/>
              </a:rPr>
              <a:t>差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n"/>
              <a:defRPr/>
            </a:pPr>
            <a:r>
              <a:rPr lang="zh-CN" altLang="zh-CN" dirty="0" smtClean="0">
                <a:solidFill>
                  <a:srgbClr val="0000FF"/>
                </a:solidFill>
                <a:latin typeface="+mj-ea"/>
                <a:ea typeface="+mj-ea"/>
              </a:rPr>
              <a:t>额定功率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u"/>
              <a:defRPr/>
            </a:pPr>
            <a:r>
              <a:rPr lang="zh-CN" dirty="0" smtClean="0">
                <a:solidFill>
                  <a:srgbClr val="FF00FF"/>
                </a:solidFill>
                <a:latin typeface="+mj-ea"/>
                <a:ea typeface="+mj-ea"/>
              </a:rPr>
              <a:t>标称阻值</a:t>
            </a:r>
            <a:r>
              <a:rPr lang="zh-CN" dirty="0">
                <a:solidFill>
                  <a:srgbClr val="0000FF"/>
                </a:solidFill>
                <a:latin typeface="+mj-ea"/>
                <a:ea typeface="+mj-ea"/>
              </a:rPr>
              <a:t>和</a:t>
            </a:r>
            <a:r>
              <a:rPr lang="zh-CN" dirty="0" smtClean="0">
                <a:solidFill>
                  <a:srgbClr val="FF00FF"/>
                </a:solidFill>
                <a:latin typeface="+mj-ea"/>
                <a:ea typeface="+mj-ea"/>
              </a:rPr>
              <a:t>允许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偏</a:t>
            </a:r>
            <a:r>
              <a:rPr lang="zh-CN" dirty="0" smtClean="0">
                <a:solidFill>
                  <a:srgbClr val="FF00FF"/>
                </a:solidFill>
                <a:latin typeface="+mj-ea"/>
                <a:ea typeface="+mj-ea"/>
              </a:rPr>
              <a:t>差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常</a:t>
            </a:r>
            <a:r>
              <a:rPr lang="zh-CN" dirty="0" smtClean="0">
                <a:solidFill>
                  <a:srgbClr val="0000FF"/>
                </a:solidFill>
                <a:latin typeface="+mj-ea"/>
                <a:ea typeface="+mj-ea"/>
              </a:rPr>
              <a:t>标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注</a:t>
            </a:r>
            <a:r>
              <a:rPr lang="zh-CN" dirty="0" smtClean="0">
                <a:solidFill>
                  <a:srgbClr val="0000FF"/>
                </a:solidFill>
                <a:latin typeface="+mj-ea"/>
                <a:ea typeface="+mj-ea"/>
              </a:rPr>
              <a:t>在</a:t>
            </a:r>
            <a:r>
              <a:rPr lang="zh-CN" dirty="0">
                <a:solidFill>
                  <a:srgbClr val="0000FF"/>
                </a:solidFill>
                <a:latin typeface="+mj-ea"/>
                <a:ea typeface="+mj-ea"/>
              </a:rPr>
              <a:t>电阻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表面</a:t>
            </a:r>
            <a:endParaRPr lang="zh-CN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42820" y="4567555"/>
            <a:ext cx="5181600" cy="1528445"/>
            <a:chOff x="2814" y="7095"/>
            <a:chExt cx="8160" cy="2407"/>
          </a:xfrm>
        </p:grpSpPr>
        <p:pic>
          <p:nvPicPr>
            <p:cNvPr id="73730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4" y="8551"/>
              <a:ext cx="2790" cy="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73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2" y="7095"/>
              <a:ext cx="3943" cy="10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73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4" y="7095"/>
              <a:ext cx="2790" cy="10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8050" y="8484"/>
              <a:ext cx="1906" cy="10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charset="0"/>
                </a:rPr>
                <a:t>6R2J</a:t>
              </a:r>
              <a:endParaRPr lang="zh-CN" altLang="en-US" sz="36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628800"/>
            <a:ext cx="8136904" cy="4896544"/>
          </a:xfrm>
        </p:spPr>
        <p:txBody>
          <a:bodyPr>
            <a:normAutofit/>
          </a:bodyPr>
          <a:lstStyle/>
          <a:p>
            <a:pPr indent="0" fontAlgn="auto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定义：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电阻器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表面所标的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阻值</a:t>
            </a:r>
            <a:endParaRPr lang="en-US" altLang="zh-CN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indent="0" fontAlgn="auto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基本单位：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欧姆    </a:t>
            </a: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Ω</a:t>
            </a:r>
            <a:endParaRPr lang="en-US" altLang="zh-CN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indent="0" fontAlgn="auto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常用单位：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千欧    </a:t>
            </a:r>
            <a:r>
              <a:rPr lang="en-US" altLang="zh-CN" dirty="0" err="1" smtClean="0">
                <a:solidFill>
                  <a:srgbClr val="FF00FF"/>
                </a:solidFill>
                <a:latin typeface="+mj-ea"/>
                <a:ea typeface="+mj-ea"/>
              </a:rPr>
              <a:t>kΩ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 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    兆欧     </a:t>
            </a: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MΩ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en-US" altLang="zh-CN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 fontAlgn="auto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+mj-ea"/>
                <a:ea typeface="+mj-ea"/>
              </a:rPr>
              <a:t>                     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吉欧   </a:t>
            </a: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GΩ  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   太欧     </a:t>
            </a: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TΩ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 </a:t>
            </a:r>
            <a:endParaRPr lang="en-US" altLang="zh-CN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1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3200" dirty="0" smtClean="0">
                <a:solidFill>
                  <a:srgbClr val="0000FF"/>
                </a:solidFill>
                <a:latin typeface="+mj-ea"/>
                <a:ea typeface="+mj-ea"/>
              </a:rPr>
              <a:t>换算关系</a:t>
            </a:r>
            <a:endParaRPr lang="zh-CN" altLang="en-US" sz="32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   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1T Ω =10</a:t>
            </a:r>
            <a:r>
              <a:rPr lang="en-US" altLang="zh-CN" baseline="30000" dirty="0">
                <a:solidFill>
                  <a:srgbClr val="FF00FF"/>
                </a:solidFill>
                <a:latin typeface="+mj-ea"/>
                <a:ea typeface="+mj-ea"/>
              </a:rPr>
              <a:t>12 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Ω </a:t>
            </a: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      1GΩ=10</a:t>
            </a:r>
            <a:r>
              <a:rPr lang="en-US" altLang="zh-CN" baseline="30000" dirty="0" smtClean="0">
                <a:solidFill>
                  <a:srgbClr val="FF00FF"/>
                </a:solidFill>
                <a:latin typeface="+mj-ea"/>
                <a:ea typeface="+mj-ea"/>
              </a:rPr>
              <a:t>9</a:t>
            </a: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 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Ω</a:t>
            </a:r>
            <a:endParaRPr lang="zh-CN" altLang="en-US" dirty="0">
              <a:solidFill>
                <a:srgbClr val="FF00FF"/>
              </a:solidFill>
              <a:latin typeface="+mj-ea"/>
              <a:ea typeface="+mj-ea"/>
            </a:endParaRPr>
          </a:p>
          <a:p>
            <a:pPr marL="0" indent="0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    1MΩ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= 10</a:t>
            </a:r>
            <a:r>
              <a:rPr lang="en-US" altLang="zh-CN" baseline="30000" dirty="0">
                <a:solidFill>
                  <a:srgbClr val="FF00FF"/>
                </a:solidFill>
                <a:latin typeface="+mj-ea"/>
                <a:ea typeface="+mj-ea"/>
              </a:rPr>
              <a:t>6 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Ω </a:t>
            </a: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       1kΩ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= 10</a:t>
            </a:r>
            <a:r>
              <a:rPr lang="en-US" altLang="zh-CN" baseline="30000" dirty="0">
                <a:solidFill>
                  <a:srgbClr val="FF00FF"/>
                </a:solidFill>
                <a:latin typeface="+mj-ea"/>
                <a:ea typeface="+mj-ea"/>
              </a:rPr>
              <a:t>3 </a:t>
            </a: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Ω</a:t>
            </a:r>
            <a:endParaRPr lang="en-US" altLang="zh-CN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04664"/>
            <a:ext cx="8229600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2.5.1 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标称阻值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3" y="1530350"/>
            <a:ext cx="8136904" cy="499499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实际阻值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标称</a:t>
            </a:r>
            <a:r>
              <a:rPr lang="zh-CN" altLang="en-US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阻值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不可能绝对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相等，两者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之间存在一定偏差</a:t>
            </a:r>
            <a:endParaRPr lang="en-US" altLang="zh-CN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常用允许偏差：</a:t>
            </a:r>
            <a:r>
              <a:rPr lang="en-US" altLang="zh-CN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±5%</a:t>
            </a:r>
            <a:r>
              <a:rPr lang="zh-CN" altLang="en-US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±10%</a:t>
            </a:r>
            <a:r>
              <a:rPr lang="zh-CN" altLang="en-US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±20%</a:t>
            </a:r>
            <a:r>
              <a:rPr lang="zh-CN" altLang="en-US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endParaRPr lang="zh-CN" altLang="en-US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±1%</a:t>
            </a:r>
            <a:r>
              <a:rPr lang="zh-CN" altLang="en-US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±0.5</a:t>
            </a:r>
            <a:r>
              <a:rPr lang="en-US" altLang="zh-CN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小，阻值精度高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稳定性好，生产成本较高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价格贵</a:t>
            </a:r>
            <a:endParaRPr lang="en-US" altLang="zh-CN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684733" y="332656"/>
            <a:ext cx="7559675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2.5.2  </a:t>
            </a:r>
            <a:r>
              <a:rPr lang="zh-CN" altLang="en-US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允许偏差</a:t>
            </a:r>
            <a:endParaRPr lang="zh-CN" altLang="en-US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en-US" altLang="zh-CN" b="1" dirty="0" smtClean="0">
                <a:latin typeface="+mj-ea"/>
              </a:rPr>
              <a:t>2.5.2  </a:t>
            </a:r>
            <a:r>
              <a:rPr lang="zh-CN" altLang="en-US" b="1" dirty="0" smtClean="0">
                <a:latin typeface="+mj-ea"/>
              </a:rPr>
              <a:t>允许偏差表示方法</a:t>
            </a:r>
            <a:endParaRPr lang="zh-CN" altLang="en-US" b="1" dirty="0">
              <a:latin typeface="+mj-ea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4293096"/>
            <a:ext cx="8229600" cy="170563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举例：</a:t>
            </a:r>
            <a:endParaRPr lang="en-US" altLang="zh-CN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en-US" altLang="zh-CN" b="1" dirty="0" smtClean="0">
                <a:solidFill>
                  <a:srgbClr val="FF00FF"/>
                </a:solidFill>
                <a:latin typeface="+mj-ea"/>
                <a:ea typeface="+mj-ea"/>
              </a:rPr>
              <a:t>6R2J</a:t>
            </a:r>
            <a:r>
              <a:rPr lang="zh-CN" altLang="en-US" b="1" dirty="0" smtClean="0">
                <a:solidFill>
                  <a:srgbClr val="FF00FF"/>
                </a:solidFill>
                <a:latin typeface="+mj-ea"/>
                <a:ea typeface="+mj-ea"/>
              </a:rPr>
              <a:t>：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标称阻值</a:t>
            </a:r>
            <a:r>
              <a:rPr lang="en-US" altLang="zh-CN" b="1" dirty="0" smtClean="0">
                <a:solidFill>
                  <a:srgbClr val="0000FF"/>
                </a:solidFill>
                <a:latin typeface="+mj-ea"/>
                <a:ea typeface="+mj-ea"/>
              </a:rPr>
              <a:t>6.2Ω</a:t>
            </a: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，允许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偏差</a:t>
            </a:r>
            <a:r>
              <a:rPr lang="en-US" altLang="zh-CN" b="1" dirty="0" smtClean="0">
                <a:solidFill>
                  <a:srgbClr val="0000FF"/>
                </a:solidFill>
                <a:latin typeface="+mj-ea"/>
                <a:ea typeface="+mj-ea"/>
              </a:rPr>
              <a:t>±</a:t>
            </a:r>
            <a:r>
              <a:rPr lang="en-US" altLang="zh-CN" b="1" dirty="0">
                <a:solidFill>
                  <a:srgbClr val="0000FF"/>
                </a:solidFill>
                <a:latin typeface="+mj-ea"/>
                <a:ea typeface="+mj-ea"/>
              </a:rPr>
              <a:t>5</a:t>
            </a:r>
            <a:r>
              <a:rPr lang="en-US" altLang="zh-CN" b="1" dirty="0" smtClean="0">
                <a:solidFill>
                  <a:srgbClr val="0000FF"/>
                </a:solidFill>
                <a:latin typeface="+mj-ea"/>
                <a:ea typeface="+mj-ea"/>
              </a:rPr>
              <a:t>%</a:t>
            </a:r>
            <a:endParaRPr lang="zh-CN" altLang="en-US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+mj-ea"/>
                <a:ea typeface="+mj-ea"/>
              </a:rPr>
              <a:t> </a:t>
            </a:r>
            <a:r>
              <a:rPr lang="zh-CN" altLang="en-US" b="1" dirty="0">
                <a:solidFill>
                  <a:srgbClr val="FF00FF"/>
                </a:solidFill>
                <a:latin typeface="+mj-ea"/>
                <a:ea typeface="+mj-ea"/>
              </a:rPr>
              <a:t> </a:t>
            </a:r>
            <a:r>
              <a:rPr lang="en-US" altLang="zh-CN" b="1" dirty="0" smtClean="0">
                <a:solidFill>
                  <a:srgbClr val="FF00FF"/>
                </a:solidFill>
                <a:latin typeface="+mj-ea"/>
                <a:ea typeface="+mj-ea"/>
              </a:rPr>
              <a:t>3K6K</a:t>
            </a:r>
            <a:r>
              <a:rPr lang="zh-CN" altLang="en-US" b="1" dirty="0" smtClean="0">
                <a:solidFill>
                  <a:srgbClr val="FF00FF"/>
                </a:solidFill>
                <a:latin typeface="+mj-ea"/>
                <a:ea typeface="+mj-ea"/>
              </a:rPr>
              <a:t>：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标称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阻值</a:t>
            </a:r>
            <a:r>
              <a:rPr lang="en-US" altLang="zh-CN" b="1" dirty="0" smtClean="0">
                <a:solidFill>
                  <a:srgbClr val="0000FF"/>
                </a:solidFill>
                <a:latin typeface="+mj-ea"/>
                <a:ea typeface="+mj-ea"/>
              </a:rPr>
              <a:t>3.6KΩ</a:t>
            </a: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，允许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偏差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±10</a:t>
            </a:r>
            <a:r>
              <a:rPr lang="en-US" altLang="zh-CN" b="1" dirty="0" smtClean="0">
                <a:solidFill>
                  <a:srgbClr val="0000FF"/>
                </a:solidFill>
                <a:latin typeface="+mj-ea"/>
                <a:ea typeface="+mj-ea"/>
              </a:rPr>
              <a:t>%</a:t>
            </a:r>
            <a:endParaRPr lang="zh-CN" altLang="en-US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aphicFrame>
        <p:nvGraphicFramePr>
          <p:cNvPr id="4" name="Group 3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9512" y="1700808"/>
          <a:ext cx="8856985" cy="2246352"/>
        </p:xfrm>
        <a:graphic>
          <a:graphicData uri="http://schemas.openxmlformats.org/drawingml/2006/table">
            <a:tbl>
              <a:tblPr/>
              <a:tblGrid>
                <a:gridCol w="1243077"/>
                <a:gridCol w="703182"/>
                <a:gridCol w="806354"/>
                <a:gridCol w="703182"/>
                <a:gridCol w="548423"/>
                <a:gridCol w="600009"/>
                <a:gridCol w="651596"/>
                <a:gridCol w="651596"/>
                <a:gridCol w="561320"/>
                <a:gridCol w="616125"/>
                <a:gridCol w="561320"/>
                <a:gridCol w="561320"/>
                <a:gridCol w="649481"/>
              </a:tblGrid>
              <a:tr h="792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偏差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百分数％</a:t>
                      </a:r>
                      <a:endParaRPr kumimoji="1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±0.1</a:t>
                      </a:r>
                      <a:endParaRPr kumimoji="1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±0.25</a:t>
                      </a:r>
                      <a:endParaRPr kumimoji="1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±0.5</a:t>
                      </a:r>
                      <a:endParaRPr kumimoji="1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±1</a:t>
                      </a:r>
                      <a:endParaRPr kumimoji="1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± 5</a:t>
                      </a:r>
                      <a:endParaRPr kumimoji="1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±10</a:t>
                      </a:r>
                      <a:endParaRPr kumimoji="1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±20</a:t>
                      </a:r>
                      <a:endParaRPr kumimoji="1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+20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-10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+30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-20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+50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-20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+80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-20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+100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-0</a:t>
                      </a:r>
                      <a:endParaRPr kumimoji="1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字母代号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B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C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+mj-ea"/>
                          <a:ea typeface="+mj-ea"/>
                        </a:rPr>
                        <a:t>D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+mj-ea"/>
                          <a:ea typeface="+mj-ea"/>
                        </a:rPr>
                        <a:t>F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+mj-ea"/>
                          <a:ea typeface="+mj-ea"/>
                        </a:rPr>
                        <a:t>J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+mj-ea"/>
                          <a:ea typeface="+mj-ea"/>
                        </a:rPr>
                        <a:t>K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latin typeface="+mj-ea"/>
                          <a:ea typeface="+mj-ea"/>
                        </a:rPr>
                        <a:t>M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S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E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H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曾用符号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Ⅰ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Ⅱ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Ⅲ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Ⅳ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Ⅴ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Ⅵ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备注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精密元件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一般元件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适用于一部分电容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883" y="1628800"/>
            <a:ext cx="8229600" cy="24482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电阻器能承受的最大功率</a:t>
            </a:r>
            <a:endParaRPr lang="en-US" altLang="zh-CN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zh-CN" sz="12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标称值：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1/8W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1/4W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1/2W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1W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2W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3W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4W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5W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10W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等</a:t>
            </a:r>
            <a:endParaRPr lang="en-US" altLang="zh-CN" dirty="0">
              <a:solidFill>
                <a:srgbClr val="FF00FF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zh-CN" sz="11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电路图符号：</a:t>
            </a:r>
            <a:endParaRPr lang="en-US" altLang="zh-CN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zh-CN" sz="1000" dirty="0" smtClean="0">
              <a:latin typeface="+mj-ea"/>
              <a:ea typeface="+mj-ea"/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zh-CN" b="1" dirty="0" smtClean="0">
              <a:latin typeface="+mj-ea"/>
              <a:ea typeface="+mj-ea"/>
            </a:endParaRP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755576" y="283194"/>
            <a:ext cx="7559675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2.5.3  </a:t>
            </a:r>
            <a:r>
              <a:rPr lang="zh-CN" altLang="en-US" sz="4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额定功率</a:t>
            </a:r>
            <a:endParaRPr lang="zh-CN" altLang="en-US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6" descr="图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55693" y="4005193"/>
            <a:ext cx="7467600" cy="273707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07" grpI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2800" y="116632"/>
            <a:ext cx="861968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2.6  </a:t>
            </a:r>
            <a:r>
              <a:rPr lang="zh-CN" altLang="zh-CN" dirty="0" smtClean="0"/>
              <a:t>电阻标识方法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628800"/>
            <a:ext cx="8435280" cy="39170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zh-CN" sz="3600" dirty="0">
                <a:solidFill>
                  <a:srgbClr val="FF00FF"/>
                </a:solidFill>
                <a:latin typeface="+mj-ea"/>
                <a:ea typeface="+mj-ea"/>
              </a:rPr>
              <a:t>标称阻值</a:t>
            </a:r>
            <a:r>
              <a:rPr lang="zh-CN" altLang="zh-CN" sz="3600" dirty="0">
                <a:solidFill>
                  <a:srgbClr val="0000FF"/>
                </a:solidFill>
                <a:latin typeface="+mj-ea"/>
                <a:ea typeface="+mj-ea"/>
              </a:rPr>
              <a:t>和</a:t>
            </a:r>
            <a:r>
              <a:rPr lang="zh-CN" altLang="zh-CN" sz="3600" dirty="0">
                <a:solidFill>
                  <a:srgbClr val="FF00FF"/>
                </a:solidFill>
                <a:latin typeface="+mj-ea"/>
                <a:ea typeface="+mj-ea"/>
              </a:rPr>
              <a:t>允许</a:t>
            </a:r>
            <a:r>
              <a:rPr lang="zh-CN" altLang="en-US" sz="3600" dirty="0">
                <a:solidFill>
                  <a:srgbClr val="FF00FF"/>
                </a:solidFill>
                <a:latin typeface="+mj-ea"/>
                <a:ea typeface="+mj-ea"/>
              </a:rPr>
              <a:t>偏</a:t>
            </a:r>
            <a:r>
              <a:rPr lang="zh-CN" altLang="zh-CN" sz="3600" dirty="0">
                <a:solidFill>
                  <a:srgbClr val="FF00FF"/>
                </a:solidFill>
                <a:latin typeface="+mj-ea"/>
                <a:ea typeface="+mj-ea"/>
              </a:rPr>
              <a:t>差</a:t>
            </a:r>
            <a:r>
              <a:rPr lang="zh-CN" altLang="en-US" sz="3600" dirty="0">
                <a:solidFill>
                  <a:srgbClr val="0000FF"/>
                </a:solidFill>
                <a:latin typeface="+mj-ea"/>
                <a:ea typeface="+mj-ea"/>
              </a:rPr>
              <a:t>常</a:t>
            </a:r>
            <a:r>
              <a:rPr lang="zh-CN" altLang="zh-CN" sz="3600" dirty="0">
                <a:solidFill>
                  <a:srgbClr val="0000FF"/>
                </a:solidFill>
                <a:latin typeface="+mj-ea"/>
                <a:ea typeface="+mj-ea"/>
              </a:rPr>
              <a:t>标</a:t>
            </a:r>
            <a:r>
              <a:rPr lang="zh-CN" altLang="en-US" sz="3600" dirty="0">
                <a:solidFill>
                  <a:srgbClr val="0000FF"/>
                </a:solidFill>
                <a:latin typeface="+mj-ea"/>
                <a:ea typeface="+mj-ea"/>
              </a:rPr>
              <a:t>注</a:t>
            </a:r>
            <a:r>
              <a:rPr lang="zh-CN" alt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在</a:t>
            </a: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表面</a:t>
            </a:r>
            <a:endParaRPr lang="zh-CN" altLang="zh-CN" sz="36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800" dirty="0" smtClean="0">
                <a:solidFill>
                  <a:srgbClr val="FF3399"/>
                </a:solidFill>
                <a:latin typeface="+mj-ea"/>
                <a:ea typeface="+mj-ea"/>
              </a:rPr>
              <a:t>    </a:t>
            </a:r>
            <a:endParaRPr kumimoji="1" lang="en-US" altLang="zh-CN" sz="800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 smtClean="0">
                <a:solidFill>
                  <a:srgbClr val="FF3399"/>
                </a:solidFill>
                <a:latin typeface="+mj-ea"/>
                <a:ea typeface="+mj-ea"/>
              </a:rPr>
              <a:t>    A.  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直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标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法     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   </a:t>
            </a:r>
            <a:r>
              <a:rPr kumimoji="1" lang="en-US" altLang="zh-CN" dirty="0" smtClean="0">
                <a:solidFill>
                  <a:srgbClr val="FF3399"/>
                </a:solidFill>
                <a:latin typeface="+mj-ea"/>
                <a:ea typeface="+mj-ea"/>
              </a:rPr>
              <a:t>B.  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字母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标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记法   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</a:rPr>
              <a:t>4K7=4.7K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   </a:t>
            </a:r>
            <a:r>
              <a:rPr kumimoji="1" lang="en-US" altLang="zh-CN" dirty="0" smtClean="0">
                <a:solidFill>
                  <a:srgbClr val="FF3399"/>
                </a:solidFill>
                <a:latin typeface="+mj-ea"/>
                <a:ea typeface="+mj-ea"/>
              </a:rPr>
              <a:t>C.  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数码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标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记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法   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</a:rPr>
              <a:t>223=22K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   </a:t>
            </a:r>
            <a:r>
              <a:rPr kumimoji="1" lang="en-US" altLang="zh-CN" dirty="0" smtClean="0">
                <a:solidFill>
                  <a:srgbClr val="FF3399"/>
                </a:solidFill>
                <a:latin typeface="+mj-ea"/>
                <a:ea typeface="+mj-ea"/>
              </a:rPr>
              <a:t>D.  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色环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标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记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法  （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4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环或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环）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521597"/>
            <a:ext cx="1611485" cy="690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贴片电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723523"/>
            <a:ext cx="1800200" cy="958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五环电阻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4228" y="4509119"/>
            <a:ext cx="2304256" cy="12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054" y="1556792"/>
            <a:ext cx="7272808" cy="1431677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用</a:t>
            </a:r>
            <a:r>
              <a:rPr lang="zh-CN" altLang="en-US" b="1" dirty="0" smtClean="0">
                <a:solidFill>
                  <a:srgbClr val="FF00FF"/>
                </a:solidFill>
                <a:latin typeface="+mj-ea"/>
                <a:ea typeface="+mj-ea"/>
              </a:rPr>
              <a:t>数字</a:t>
            </a: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和</a:t>
            </a:r>
            <a:r>
              <a:rPr lang="zh-CN" altLang="en-US" b="1" dirty="0">
                <a:solidFill>
                  <a:srgbClr val="FF00FF"/>
                </a:solidFill>
                <a:latin typeface="+mj-ea"/>
                <a:ea typeface="+mj-ea"/>
              </a:rPr>
              <a:t>文字符号</a:t>
            </a:r>
            <a:r>
              <a:rPr lang="zh-CN" altLang="en-US" b="1" dirty="0">
                <a:solidFill>
                  <a:srgbClr val="0000FF"/>
                </a:solidFill>
                <a:latin typeface="+mj-ea"/>
                <a:ea typeface="+mj-ea"/>
              </a:rPr>
              <a:t>直接标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在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电阻体上</a:t>
            </a:r>
            <a:endParaRPr lang="en-US" altLang="zh-CN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允许偏差常用</a:t>
            </a:r>
            <a:r>
              <a:rPr lang="zh-CN" altLang="en-US" b="1" dirty="0">
                <a:solidFill>
                  <a:srgbClr val="FF00FF"/>
                </a:solidFill>
                <a:latin typeface="+mj-ea"/>
                <a:ea typeface="+mj-ea"/>
              </a:rPr>
              <a:t>百分数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表示</a:t>
            </a:r>
            <a:endParaRPr lang="zh-CN" altLang="en-US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76555" y="344805"/>
            <a:ext cx="7925435" cy="768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2.6.1  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直</a:t>
            </a:r>
            <a:r>
              <a:rPr lang="zh-CN" altLang="en-US" sz="4400" b="1" dirty="0">
                <a:solidFill>
                  <a:srgbClr val="FF0000"/>
                </a:solidFill>
                <a:latin typeface="+mj-ea"/>
                <a:ea typeface="+mj-ea"/>
              </a:rPr>
              <a:t>标法</a:t>
            </a:r>
            <a:endParaRPr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6753" y="3073522"/>
          <a:ext cx="7535390" cy="28803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1979"/>
                <a:gridCol w="5183411"/>
              </a:tblGrid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标记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含义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720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1.3MΩ±5%</a:t>
                      </a:r>
                      <a:endParaRPr lang="zh-CN" altLang="en-US" sz="2400" b="1" dirty="0" smtClean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标称阻值为 </a:t>
                      </a:r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1.3MΩ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，允许偏差 </a:t>
                      </a:r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±5%</a:t>
                      </a:r>
                      <a:endParaRPr lang="zh-CN" altLang="en-US" sz="2400" b="1" dirty="0" smtClean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720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3.6KΩ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Ⅰ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标称阻值为 </a:t>
                      </a:r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3.6KΩ</a:t>
                      </a:r>
                      <a:r>
                        <a:rPr lang="zh-CN" altLang="en-US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，允许偏差 </a:t>
                      </a:r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±5%</a:t>
                      </a:r>
                      <a:endParaRPr lang="zh-CN" altLang="en-US" sz="2400" b="1" dirty="0" smtClean="0">
                        <a:solidFill>
                          <a:srgbClr val="0000FF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720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</a:rPr>
                        <a:t>Ω33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标称阻值为 0.33</a:t>
                      </a:r>
                      <a:r>
                        <a:rPr lang="en-US" altLang="zh-CN" sz="2400" b="1" kern="1200" dirty="0" smtClean="0">
                          <a:solidFill>
                            <a:srgbClr val="0000FF"/>
                          </a:solidFill>
                          <a:latin typeface="+mj-ea"/>
                          <a:ea typeface="+mj-ea"/>
                          <a:cs typeface="+mn-cs"/>
                        </a:rPr>
                        <a:t>Ω</a:t>
                      </a:r>
                      <a:endParaRPr lang="zh-CN" altLang="en-US" sz="2400" b="1" kern="1200" dirty="0" smtClean="0">
                        <a:solidFill>
                          <a:srgbClr val="0000FF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766247" y="6120770"/>
            <a:ext cx="32689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FF00FF"/>
                </a:solidFill>
                <a:latin typeface="+mj-ea"/>
                <a:ea typeface="+mj-ea"/>
              </a:rPr>
              <a:t>适用于</a:t>
            </a:r>
            <a:r>
              <a:rPr lang="zh-CN" altLang="en-US" sz="2400" b="1" dirty="0">
                <a:solidFill>
                  <a:srgbClr val="FF00FF"/>
                </a:solidFill>
                <a:latin typeface="+mj-ea"/>
                <a:ea typeface="+mj-ea"/>
              </a:rPr>
              <a:t>较大体积</a:t>
            </a:r>
            <a:r>
              <a:rPr lang="zh-CN" altLang="en-US" sz="2400" b="1" dirty="0" smtClean="0">
                <a:solidFill>
                  <a:srgbClr val="FF00FF"/>
                </a:solidFill>
                <a:latin typeface="+mj-ea"/>
                <a:ea typeface="+mj-ea"/>
              </a:rPr>
              <a:t>元件</a:t>
            </a:r>
            <a:endParaRPr lang="zh-CN" altLang="en-US" sz="2400" b="1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1" build="p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11">
            <a:hlinkClick r:id="rId1"/>
          </p:cNvPr>
          <p:cNvSpPr>
            <a:spLocks noChangeArrowheads="1"/>
          </p:cNvSpPr>
          <p:nvPr/>
        </p:nvSpPr>
        <p:spPr bwMode="auto">
          <a:xfrm>
            <a:off x="4216400" y="2790825"/>
            <a:ext cx="962025" cy="592138"/>
          </a:xfrm>
          <a:prstGeom prst="rightArrow">
            <a:avLst>
              <a:gd name="adj1" fmla="val 50000"/>
              <a:gd name="adj2" fmla="val 40617"/>
            </a:avLst>
          </a:prstGeom>
          <a:solidFill>
            <a:srgbClr val="69A2E1"/>
          </a:solidFill>
          <a:ln>
            <a:noFill/>
          </a:ln>
          <a:effectLst>
            <a:outerShdw dist="35921" dir="2700000" algn="ctr" rotWithShape="0">
              <a:srgbClr val="5F5F5F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600"/>
          </a:p>
        </p:txBody>
      </p:sp>
      <p:sp>
        <p:nvSpPr>
          <p:cNvPr id="17411" name="AutoShape 12">
            <a:hlinkClick r:id="rId1"/>
          </p:cNvPr>
          <p:cNvSpPr>
            <a:spLocks noChangeArrowheads="1"/>
          </p:cNvSpPr>
          <p:nvPr/>
        </p:nvSpPr>
        <p:spPr bwMode="auto">
          <a:xfrm flipH="1">
            <a:off x="4216400" y="3825875"/>
            <a:ext cx="962025" cy="592138"/>
          </a:xfrm>
          <a:prstGeom prst="rightArrow">
            <a:avLst>
              <a:gd name="adj1" fmla="val 50000"/>
              <a:gd name="adj2" fmla="val 40617"/>
            </a:avLst>
          </a:prstGeom>
          <a:solidFill>
            <a:srgbClr val="69A2E1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600"/>
          </a:p>
        </p:txBody>
      </p:sp>
      <p:sp>
        <p:nvSpPr>
          <p:cNvPr id="17412" name="Rectangle 6">
            <a:hlinkClick r:id="rId1"/>
          </p:cNvPr>
          <p:cNvSpPr>
            <a:spLocks noChangeArrowheads="1"/>
          </p:cNvSpPr>
          <p:nvPr/>
        </p:nvSpPr>
        <p:spPr bwMode="auto">
          <a:xfrm>
            <a:off x="882015" y="1311275"/>
            <a:ext cx="3179763" cy="519113"/>
          </a:xfrm>
          <a:prstGeom prst="rect">
            <a:avLst/>
          </a:prstGeom>
          <a:gradFill rotWithShape="0">
            <a:gsLst>
              <a:gs pos="0">
                <a:srgbClr val="2A79D0"/>
              </a:gs>
              <a:gs pos="50000">
                <a:srgbClr val="69A2E1"/>
              </a:gs>
              <a:gs pos="100000">
                <a:srgbClr val="2A79D0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sym typeface="+mn-ea"/>
              </a:rPr>
              <a:t>实践 40%</a:t>
            </a:r>
            <a:endParaRPr lang="zh-CN" altLang="en-US" sz="2400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17413" name="Rectangle 7">
            <a:hlinkClick r:id="rId1"/>
          </p:cNvPr>
          <p:cNvSpPr>
            <a:spLocks noChangeArrowheads="1"/>
          </p:cNvSpPr>
          <p:nvPr/>
        </p:nvSpPr>
        <p:spPr bwMode="auto">
          <a:xfrm>
            <a:off x="882015" y="1830388"/>
            <a:ext cx="3179763" cy="4141787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600"/>
          </a:p>
        </p:txBody>
      </p:sp>
      <p:sp>
        <p:nvSpPr>
          <p:cNvPr id="17414" name="Rectangle 5">
            <a:hlinkClick r:id="rId1"/>
          </p:cNvPr>
          <p:cNvSpPr>
            <a:spLocks noChangeArrowheads="1"/>
          </p:cNvSpPr>
          <p:nvPr/>
        </p:nvSpPr>
        <p:spPr bwMode="auto">
          <a:xfrm>
            <a:off x="1020128" y="2174875"/>
            <a:ext cx="304165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144000" bIns="72000"/>
          <a:lstStyle>
            <a:lvl1pPr marL="190500" indent="-1905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zh-CN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手工焊接（一）</a:t>
            </a:r>
            <a:endParaRPr lang="en-US" altLang="en-US" sz="2400" noProof="1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zh-CN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手工焊接（二）</a:t>
            </a:r>
            <a:endParaRPr lang="en-US" altLang="en-US" sz="2400" noProof="1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PCB</a:t>
            </a:r>
            <a:r>
              <a:rPr lang="zh-CN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板制作</a:t>
            </a:r>
            <a:endParaRPr lang="en-US" altLang="en-US" sz="2400" noProof="1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292929"/>
              </a:buClr>
              <a:buFont typeface="Wingdings" panose="05000000000000000000" pitchFamily="2" charset="2"/>
              <a:buChar char="§"/>
            </a:pPr>
            <a:r>
              <a:rPr lang="zh-CN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电子狗整机</a:t>
            </a:r>
            <a:endParaRPr lang="en-US" altLang="en-US" sz="240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17415" name="Rectangle 8">
            <a:hlinkClick r:id="rId1"/>
          </p:cNvPr>
          <p:cNvSpPr>
            <a:spLocks noChangeArrowheads="1"/>
          </p:cNvSpPr>
          <p:nvPr/>
        </p:nvSpPr>
        <p:spPr bwMode="auto">
          <a:xfrm>
            <a:off x="5326063" y="1311275"/>
            <a:ext cx="3179762" cy="519113"/>
          </a:xfrm>
          <a:prstGeom prst="rect">
            <a:avLst/>
          </a:prstGeom>
          <a:gradFill rotWithShape="0">
            <a:gsLst>
              <a:gs pos="0">
                <a:srgbClr val="2A79D0"/>
              </a:gs>
              <a:gs pos="50000">
                <a:srgbClr val="69A2E1"/>
              </a:gs>
              <a:gs pos="100000">
                <a:srgbClr val="2A79D0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noProof="1">
                <a:solidFill>
                  <a:srgbClr val="FFFFFF"/>
                </a:solidFill>
              </a:rPr>
              <a:t>实习报告 </a:t>
            </a:r>
            <a:r>
              <a:rPr lang="en-US" altLang="zh-CN" sz="2400" b="1" noProof="1">
                <a:solidFill>
                  <a:srgbClr val="FFFFFF"/>
                </a:solidFill>
              </a:rPr>
              <a:t>60%</a:t>
            </a:r>
            <a:endParaRPr lang="en-US" altLang="zh-CN" sz="2400" b="1" noProof="1">
              <a:solidFill>
                <a:srgbClr val="FFFFFF"/>
              </a:solidFill>
            </a:endParaRPr>
          </a:p>
        </p:txBody>
      </p:sp>
      <p:sp>
        <p:nvSpPr>
          <p:cNvPr id="17416" name="Rectangle 9">
            <a:hlinkClick r:id="rId1"/>
          </p:cNvPr>
          <p:cNvSpPr>
            <a:spLocks noChangeArrowheads="1"/>
          </p:cNvSpPr>
          <p:nvPr/>
        </p:nvSpPr>
        <p:spPr bwMode="auto">
          <a:xfrm>
            <a:off x="5326063" y="1830388"/>
            <a:ext cx="3179762" cy="4141787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600"/>
          </a:p>
        </p:txBody>
      </p:sp>
      <p:sp>
        <p:nvSpPr>
          <p:cNvPr id="17417" name="Rectangle 5"/>
          <p:cNvSpPr>
            <a:spLocks noChangeArrowheads="1"/>
          </p:cNvSpPr>
          <p:nvPr/>
        </p:nvSpPr>
        <p:spPr bwMode="auto">
          <a:xfrm>
            <a:off x="5465763" y="2174875"/>
            <a:ext cx="3040062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8000" rIns="144000" bIns="72000"/>
          <a:lstStyle>
            <a:lvl1pPr marL="190500" indent="-1905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zh-CN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元件测量数据</a:t>
            </a:r>
            <a:r>
              <a:rPr lang="en-US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 </a:t>
            </a:r>
            <a:endParaRPr lang="en-US" altLang="en-US" sz="2400" noProof="1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zh-CN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手工焊接</a:t>
            </a:r>
            <a:endParaRPr lang="zh-CN" altLang="en-US" sz="2400" noProof="1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zh-CN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原理图仿真</a:t>
            </a:r>
            <a:endParaRPr lang="en-US" altLang="en-US" sz="2400" noProof="1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292929"/>
              </a:buClr>
              <a:buFont typeface="Wingdings" panose="05000000000000000000" pitchFamily="2" charset="2"/>
              <a:buChar char="§"/>
            </a:pPr>
            <a:r>
              <a:rPr lang="en-US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PCB</a:t>
            </a:r>
            <a:r>
              <a:rPr lang="zh-CN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版图设计</a:t>
            </a:r>
            <a:endParaRPr lang="zh-CN" altLang="en-US" sz="2400" noProof="1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292929"/>
              </a:buClr>
              <a:buFont typeface="Wingdings" panose="05000000000000000000" pitchFamily="2" charset="2"/>
              <a:buChar char="§"/>
            </a:pPr>
            <a:r>
              <a:rPr lang="en-US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PCB</a:t>
            </a:r>
            <a:r>
              <a:rPr lang="zh-CN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板制作</a:t>
            </a:r>
            <a:endParaRPr lang="zh-CN" altLang="en-US" sz="2400" noProof="1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292929"/>
              </a:buClr>
              <a:buFont typeface="Wingdings" panose="05000000000000000000" pitchFamily="2" charset="2"/>
              <a:buChar char="§"/>
            </a:pPr>
            <a:r>
              <a:rPr lang="zh-CN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整机组装调试</a:t>
            </a:r>
            <a:endParaRPr lang="zh-CN" altLang="en-US" sz="2400" noProof="1">
              <a:solidFill>
                <a:srgbClr val="333333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spcAft>
                <a:spcPct val="40000"/>
              </a:spcAft>
              <a:buClr>
                <a:srgbClr val="292929"/>
              </a:buClr>
              <a:buFont typeface="Wingdings" panose="05000000000000000000" pitchFamily="2" charset="2"/>
              <a:buChar char="§"/>
            </a:pPr>
            <a:r>
              <a:rPr lang="zh-CN" altLang="en-US" sz="2400" noProof="1">
                <a:solidFill>
                  <a:srgbClr val="333333"/>
                </a:solidFill>
                <a:cs typeface="Arial" panose="020B0604020202020204" pitchFamily="34" charset="0"/>
              </a:rPr>
              <a:t>总结</a:t>
            </a:r>
            <a:endParaRPr lang="zh-CN" altLang="en-US" sz="240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17418" name="Rectangle 14">
            <a:hlinkClick r:id="rId1"/>
          </p:cNvPr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69A2E1">
              <a:alpha val="8901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19" name="Rectangle 15">
            <a:hlinkClick r:id="rId1"/>
          </p:cNvPr>
          <p:cNvSpPr>
            <a:spLocks noChangeArrowheads="1"/>
          </p:cNvSpPr>
          <p:nvPr/>
        </p:nvSpPr>
        <p:spPr bwMode="auto">
          <a:xfrm>
            <a:off x="421005" y="188595"/>
            <a:ext cx="62515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考核内容及占比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8140" y="1612265"/>
            <a:ext cx="8496935" cy="4749800"/>
          </a:xfrm>
        </p:spPr>
        <p:txBody>
          <a:bodyPr>
            <a:normAutofit fontScale="92500"/>
          </a:bodyPr>
          <a:lstStyle/>
          <a:p>
            <a:pPr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3600" b="1" dirty="0" smtClean="0">
                <a:solidFill>
                  <a:srgbClr val="0000FF"/>
                </a:solidFill>
                <a:latin typeface="+mj-ea"/>
                <a:ea typeface="+mj-ea"/>
              </a:rPr>
              <a:t>特点：</a:t>
            </a:r>
            <a:r>
              <a:rPr lang="zh-CN" altLang="en-US" sz="3600" b="1" dirty="0" smtClean="0">
                <a:solidFill>
                  <a:srgbClr val="FF00FF"/>
                </a:solidFill>
                <a:latin typeface="+mj-ea"/>
                <a:ea typeface="+mj-ea"/>
              </a:rPr>
              <a:t>数字</a:t>
            </a:r>
            <a:r>
              <a:rPr lang="zh-CN" altLang="en-US" sz="3600" b="1" dirty="0">
                <a:solidFill>
                  <a:srgbClr val="0000FF"/>
                </a:solidFill>
                <a:latin typeface="+mj-ea"/>
                <a:ea typeface="+mj-ea"/>
              </a:rPr>
              <a:t>和</a:t>
            </a:r>
            <a:r>
              <a:rPr lang="zh-CN" altLang="en-US" sz="3600" b="1" dirty="0" smtClean="0">
                <a:solidFill>
                  <a:srgbClr val="FF00FF"/>
                </a:solidFill>
                <a:latin typeface="+mj-ea"/>
                <a:ea typeface="+mj-ea"/>
              </a:rPr>
              <a:t>文字符号</a:t>
            </a:r>
            <a:r>
              <a:rPr lang="zh-CN" altLang="en-US" sz="3600" b="1" dirty="0" smtClean="0">
                <a:solidFill>
                  <a:srgbClr val="0000FF"/>
                </a:solidFill>
                <a:latin typeface="+mj-ea"/>
                <a:ea typeface="+mj-ea"/>
              </a:rPr>
              <a:t>按一定规律</a:t>
            </a:r>
            <a:r>
              <a:rPr lang="zh-CN" altLang="en-US" sz="3600" b="1" dirty="0">
                <a:solidFill>
                  <a:srgbClr val="0000FF"/>
                </a:solidFill>
                <a:latin typeface="+mj-ea"/>
                <a:ea typeface="+mj-ea"/>
              </a:rPr>
              <a:t>组合</a:t>
            </a:r>
            <a:r>
              <a:rPr lang="zh-CN" altLang="en-US" sz="3600" b="1" dirty="0" smtClean="0">
                <a:solidFill>
                  <a:srgbClr val="0000FF"/>
                </a:solidFill>
                <a:latin typeface="+mj-ea"/>
                <a:ea typeface="+mj-ea"/>
              </a:rPr>
              <a:t>标注</a:t>
            </a:r>
            <a:endParaRPr lang="en-US" altLang="zh-CN" sz="36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默认单位：</a:t>
            </a:r>
            <a:r>
              <a:rPr lang="en-US" altLang="zh-CN" sz="3600" dirty="0">
                <a:solidFill>
                  <a:srgbClr val="FF00FF"/>
                </a:solidFill>
                <a:latin typeface="+mj-ea"/>
                <a:ea typeface="+mj-ea"/>
              </a:rPr>
              <a:t>Ω</a:t>
            </a:r>
            <a:endParaRPr lang="en-US" altLang="zh-CN" sz="3600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1100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举例：</a:t>
            </a:r>
            <a:endParaRPr lang="zh-CN" altLang="en-US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+mj-ea"/>
                <a:ea typeface="+mj-ea"/>
              </a:rPr>
              <a:t>   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6R2J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标称阻值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6.2Ω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，允许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偏差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±</a:t>
            </a: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</a:rPr>
              <a:t>5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%</a:t>
            </a:r>
            <a:endParaRPr lang="zh-CN" altLang="en-US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+mj-ea"/>
                <a:ea typeface="+mj-ea"/>
              </a:rPr>
              <a:t>    </a:t>
            </a: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3K6K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：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标称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阻值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3.6KΩ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，允许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偏差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±10%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solidFill>
                  <a:srgbClr val="FF00FF"/>
                </a:solidFill>
                <a:latin typeface="+mj-ea"/>
                <a:ea typeface="+mj-ea"/>
              </a:rPr>
              <a:t>  1M5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标称阻值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1.5MΩ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，允许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偏差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±</a:t>
            </a: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</a:rPr>
              <a:t>20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%</a:t>
            </a:r>
            <a:endParaRPr lang="zh-CN" altLang="en-US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750" y="332740"/>
            <a:ext cx="8063230" cy="768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2.6.2  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字母</a:t>
            </a:r>
            <a:r>
              <a:rPr lang="zh-CN" altLang="en-US" sz="4400" b="1" dirty="0">
                <a:solidFill>
                  <a:srgbClr val="FF0000"/>
                </a:solidFill>
                <a:latin typeface="+mj-ea"/>
                <a:ea typeface="+mj-ea"/>
              </a:rPr>
              <a:t>标记法</a:t>
            </a:r>
            <a:endParaRPr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19" y="116632"/>
            <a:ext cx="8640961" cy="1215008"/>
          </a:xfrm>
        </p:spPr>
        <p:txBody>
          <a:bodyPr/>
          <a:lstStyle/>
          <a:p>
            <a:pPr>
              <a:defRPr/>
            </a:pPr>
            <a:r>
              <a:rPr lang="en-US" altLang="zh-CN" b="1" dirty="0" smtClean="0">
                <a:latin typeface="+mj-ea"/>
              </a:rPr>
              <a:t>2.6.3  </a:t>
            </a:r>
            <a:r>
              <a:rPr lang="zh-CN" altLang="en-US" b="1" dirty="0" smtClean="0">
                <a:latin typeface="+mj-ea"/>
              </a:rPr>
              <a:t>数码标</a:t>
            </a:r>
            <a:r>
              <a:rPr lang="zh-CN" altLang="en-US" dirty="0">
                <a:latin typeface="+mj-ea"/>
              </a:rPr>
              <a:t>记</a:t>
            </a:r>
            <a:r>
              <a:rPr lang="zh-CN" altLang="en-US" b="1" dirty="0" smtClean="0">
                <a:latin typeface="+mj-ea"/>
              </a:rPr>
              <a:t>法</a:t>
            </a:r>
            <a:r>
              <a:rPr lang="en-US" altLang="zh-CN" b="1" dirty="0" smtClean="0">
                <a:latin typeface="+mj-ea"/>
              </a:rPr>
              <a:t> </a:t>
            </a:r>
            <a:endParaRPr lang="zh-CN" dirty="0" smtClean="0">
              <a:latin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628800"/>
            <a:ext cx="8856984" cy="49688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  <a:defRPr/>
            </a:pPr>
            <a:r>
              <a:rPr 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用数字标</a:t>
            </a: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注</a:t>
            </a:r>
            <a:r>
              <a:rPr 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阻</a:t>
            </a:r>
            <a:r>
              <a:rPr lang="zh-CN" altLang="en-US" sz="3600" dirty="0">
                <a:solidFill>
                  <a:srgbClr val="0000FF"/>
                </a:solidFill>
                <a:latin typeface="+mj-ea"/>
                <a:ea typeface="+mj-ea"/>
              </a:rPr>
              <a:t>值</a:t>
            </a:r>
            <a:r>
              <a:rPr 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大小</a:t>
            </a:r>
            <a:r>
              <a:rPr lang="zh-CN" altLang="zh-CN" sz="3600" dirty="0">
                <a:solidFill>
                  <a:srgbClr val="0000FF"/>
                </a:solidFill>
                <a:latin typeface="+mj-ea"/>
                <a:ea typeface="+mj-ea"/>
              </a:rPr>
              <a:t>（单位：Ω</a:t>
            </a:r>
            <a:r>
              <a:rPr lang="zh-CN" alt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defRPr/>
            </a:pPr>
            <a:endParaRPr lang="en-US" altLang="zh-CN" sz="9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buNone/>
              <a:defRPr/>
            </a:pPr>
            <a:r>
              <a:rPr lang="en-US" altLang="zh-CN" dirty="0" smtClean="0">
                <a:latin typeface="+mj-ea"/>
                <a:ea typeface="+mj-ea"/>
              </a:rPr>
              <a:t>  </a:t>
            </a:r>
            <a:r>
              <a:rPr lang="zh-CN" dirty="0" smtClean="0">
                <a:solidFill>
                  <a:srgbClr val="FF00FF"/>
                </a:solidFill>
                <a:latin typeface="+mj-ea"/>
                <a:ea typeface="+mj-ea"/>
              </a:rPr>
              <a:t>三位数字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：</a:t>
            </a:r>
            <a:r>
              <a:rPr 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前两位代表有效数字</a:t>
            </a:r>
            <a:r>
              <a:rPr lang="en-US" altLang="zh-CN" sz="2400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第三位代表要乘的倍数</a:t>
            </a:r>
            <a:r>
              <a:rPr lang="en-US" altLang="zh-CN" sz="2400" dirty="0" smtClean="0">
                <a:solidFill>
                  <a:srgbClr val="0000FF"/>
                </a:solidFill>
                <a:latin typeface="+mj-ea"/>
                <a:ea typeface="+mj-ea"/>
              </a:rPr>
              <a:t>     </a:t>
            </a:r>
            <a:endParaRPr lang="en-US" altLang="zh-CN" sz="2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857250" lvl="3" indent="0">
              <a:buNone/>
              <a:defRPr/>
            </a:pPr>
            <a:endParaRPr lang="en-US" altLang="zh-CN" sz="1200" dirty="0">
              <a:latin typeface="+mj-ea"/>
              <a:ea typeface="+mj-ea"/>
            </a:endParaRPr>
          </a:p>
          <a:p>
            <a:pPr marL="857250" lvl="3" indent="0">
              <a:buNone/>
              <a:defRPr/>
            </a:pPr>
            <a:r>
              <a:rPr lang="zh-CN" altLang="en-US" sz="3200" dirty="0" smtClean="0">
                <a:solidFill>
                  <a:srgbClr val="0000FF"/>
                </a:solidFill>
                <a:latin typeface="+mj-ea"/>
                <a:ea typeface="+mj-ea"/>
              </a:rPr>
              <a:t>   举例：</a:t>
            </a:r>
            <a:r>
              <a:rPr lang="en-US" altLang="zh-CN" sz="3200" dirty="0" smtClean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zh-CN" sz="3200" dirty="0" smtClean="0">
                <a:solidFill>
                  <a:srgbClr val="0000FF"/>
                </a:solidFill>
                <a:latin typeface="+mj-ea"/>
                <a:ea typeface="+mj-ea"/>
              </a:rPr>
              <a:t>03</a:t>
            </a:r>
            <a:r>
              <a:rPr lang="zh-CN" altLang="en-US" sz="2600" dirty="0" smtClean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lang="en-US" altLang="zh-CN" sz="2600" dirty="0" smtClean="0">
                <a:solidFill>
                  <a:srgbClr val="FF00FF"/>
                </a:solidFill>
                <a:latin typeface="+mj-ea"/>
                <a:ea typeface="+mj-ea"/>
              </a:rPr>
              <a:t>1</a:t>
            </a:r>
            <a:r>
              <a:rPr lang="zh-CN" altLang="zh-CN" sz="2600" dirty="0" smtClean="0">
                <a:solidFill>
                  <a:srgbClr val="FF00FF"/>
                </a:solidFill>
                <a:latin typeface="+mj-ea"/>
                <a:ea typeface="+mj-ea"/>
              </a:rPr>
              <a:t>0×10</a:t>
            </a:r>
            <a:r>
              <a:rPr lang="zh-CN" altLang="zh-CN" sz="2600" baseline="30000" dirty="0" smtClean="0">
                <a:solidFill>
                  <a:srgbClr val="FF00FF"/>
                </a:solidFill>
                <a:latin typeface="+mj-ea"/>
                <a:ea typeface="+mj-ea"/>
              </a:rPr>
              <a:t>3</a:t>
            </a:r>
            <a:r>
              <a:rPr lang="zh-CN" altLang="zh-CN" sz="2600" dirty="0" smtClean="0">
                <a:solidFill>
                  <a:srgbClr val="FF00FF"/>
                </a:solidFill>
                <a:latin typeface="+mj-ea"/>
                <a:ea typeface="+mj-ea"/>
              </a:rPr>
              <a:t>Ω=</a:t>
            </a:r>
            <a:r>
              <a:rPr lang="en-US" altLang="zh-CN" sz="2600" dirty="0" smtClean="0">
                <a:solidFill>
                  <a:srgbClr val="FF00FF"/>
                </a:solidFill>
                <a:latin typeface="+mj-ea"/>
                <a:ea typeface="+mj-ea"/>
              </a:rPr>
              <a:t>1</a:t>
            </a:r>
            <a:r>
              <a:rPr lang="zh-CN" altLang="zh-CN" sz="2600" dirty="0" smtClean="0">
                <a:solidFill>
                  <a:srgbClr val="FF00FF"/>
                </a:solidFill>
                <a:latin typeface="+mj-ea"/>
                <a:ea typeface="+mj-ea"/>
              </a:rPr>
              <a:t>0KΩ</a:t>
            </a:r>
            <a:endParaRPr lang="en-US" altLang="zh-CN" sz="2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857250" lvl="3" indent="0">
              <a:buNone/>
              <a:defRPr/>
            </a:pPr>
            <a:r>
              <a:rPr lang="en-US" altLang="zh-CN" sz="26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CN" sz="2600" dirty="0" smtClean="0">
                <a:solidFill>
                  <a:srgbClr val="FF0000"/>
                </a:solidFill>
                <a:latin typeface="+mj-ea"/>
                <a:ea typeface="+mj-ea"/>
              </a:rPr>
              <a:t>               </a:t>
            </a:r>
            <a:r>
              <a:rPr lang="en-US" altLang="zh-CN" sz="3200" dirty="0" smtClean="0">
                <a:solidFill>
                  <a:srgbClr val="FF00FF"/>
                </a:solidFill>
                <a:latin typeface="+mj-ea"/>
                <a:ea typeface="+mj-ea"/>
              </a:rPr>
              <a:t>220</a:t>
            </a:r>
            <a:r>
              <a:rPr lang="zh-CN" altLang="en-US" sz="3200" dirty="0" smtClean="0">
                <a:solidFill>
                  <a:srgbClr val="FF00FF"/>
                </a:solidFill>
                <a:latin typeface="+mj-ea"/>
                <a:ea typeface="+mj-ea"/>
              </a:rPr>
              <a:t>：</a:t>
            </a:r>
            <a:r>
              <a:rPr lang="en-US" altLang="zh-CN" sz="2600" dirty="0">
                <a:solidFill>
                  <a:srgbClr val="FF00FF"/>
                </a:solidFill>
                <a:latin typeface="+mj-ea"/>
                <a:ea typeface="+mj-ea"/>
              </a:rPr>
              <a:t>22</a:t>
            </a:r>
            <a:r>
              <a:rPr lang="zh-CN" altLang="zh-CN" sz="2600" dirty="0">
                <a:solidFill>
                  <a:srgbClr val="FF00FF"/>
                </a:solidFill>
                <a:latin typeface="+mj-ea"/>
                <a:ea typeface="+mj-ea"/>
              </a:rPr>
              <a:t>×</a:t>
            </a:r>
            <a:r>
              <a:rPr lang="zh-CN" altLang="zh-CN" sz="2600" dirty="0" smtClean="0">
                <a:solidFill>
                  <a:srgbClr val="FF00FF"/>
                </a:solidFill>
                <a:latin typeface="+mj-ea"/>
                <a:ea typeface="+mj-ea"/>
              </a:rPr>
              <a:t>10</a:t>
            </a:r>
            <a:r>
              <a:rPr lang="en-US" altLang="zh-CN" sz="2600" baseline="30000" dirty="0" smtClean="0">
                <a:solidFill>
                  <a:srgbClr val="FF00FF"/>
                </a:solidFill>
                <a:latin typeface="+mj-ea"/>
                <a:ea typeface="+mj-ea"/>
              </a:rPr>
              <a:t>0</a:t>
            </a:r>
            <a:r>
              <a:rPr lang="zh-CN" altLang="zh-CN" sz="2600" dirty="0" smtClean="0">
                <a:solidFill>
                  <a:srgbClr val="FF00FF"/>
                </a:solidFill>
                <a:latin typeface="+mj-ea"/>
                <a:ea typeface="+mj-ea"/>
              </a:rPr>
              <a:t>Ω=</a:t>
            </a:r>
            <a:r>
              <a:rPr lang="en-US" altLang="zh-CN" sz="2600" dirty="0" smtClean="0">
                <a:solidFill>
                  <a:srgbClr val="FF00FF"/>
                </a:solidFill>
                <a:latin typeface="+mj-ea"/>
                <a:ea typeface="+mj-ea"/>
              </a:rPr>
              <a:t>22</a:t>
            </a:r>
            <a:r>
              <a:rPr lang="zh-CN" altLang="zh-CN" sz="2600" dirty="0" smtClean="0">
                <a:solidFill>
                  <a:srgbClr val="FF00FF"/>
                </a:solidFill>
                <a:latin typeface="+mj-ea"/>
                <a:ea typeface="+mj-ea"/>
              </a:rPr>
              <a:t>Ω</a:t>
            </a:r>
            <a:endParaRPr lang="en-US" altLang="zh-CN" sz="26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None/>
              <a:defRPr/>
            </a:pPr>
            <a:endParaRPr lang="en-US" altLang="zh-CN" sz="1200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zh-CN" altLang="zh-CN" dirty="0" smtClean="0">
                <a:solidFill>
                  <a:srgbClr val="0000FF"/>
                </a:solidFill>
                <a:latin typeface="+mj-ea"/>
                <a:ea typeface="+mj-ea"/>
              </a:rPr>
              <a:t>集成</a:t>
            </a:r>
            <a:r>
              <a:rPr lang="zh-CN" altLang="zh-CN" dirty="0">
                <a:solidFill>
                  <a:srgbClr val="0000FF"/>
                </a:solidFill>
                <a:latin typeface="+mj-ea"/>
                <a:ea typeface="+mj-ea"/>
              </a:rPr>
              <a:t>电阻和贴片电阻常见</a:t>
            </a:r>
            <a:endParaRPr lang="en-US" altLang="zh-CN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23556" name="Picture 4" descr="贴片电阻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509120"/>
            <a:ext cx="3600401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449" y="3760440"/>
            <a:ext cx="8426015" cy="26928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zh-CN" dirty="0" smtClean="0">
                <a:solidFill>
                  <a:srgbClr val="FF00FF"/>
                </a:solidFill>
                <a:latin typeface="+mj-ea"/>
                <a:ea typeface="+mj-ea"/>
              </a:rPr>
              <a:t>4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或</a:t>
            </a:r>
            <a:r>
              <a:rPr lang="zh-CN" altLang="zh-CN" dirty="0" smtClean="0">
                <a:solidFill>
                  <a:srgbClr val="FF00FF"/>
                </a:solidFill>
                <a:latin typeface="+mj-ea"/>
                <a:ea typeface="+mj-ea"/>
              </a:rPr>
              <a:t>5</a:t>
            </a:r>
            <a:r>
              <a:rPr lang="zh-CN" altLang="zh-CN" dirty="0" smtClean="0">
                <a:solidFill>
                  <a:srgbClr val="0000FF"/>
                </a:solidFill>
                <a:latin typeface="+mj-ea"/>
                <a:ea typeface="+mj-ea"/>
              </a:rPr>
              <a:t>条色环标注</a:t>
            </a:r>
            <a:r>
              <a:rPr lang="zh-CN" altLang="zh-CN" dirty="0">
                <a:solidFill>
                  <a:srgbClr val="0000FF"/>
                </a:solidFill>
                <a:latin typeface="+mj-ea"/>
                <a:ea typeface="+mj-ea"/>
              </a:rPr>
              <a:t>阻值和</a:t>
            </a:r>
            <a:r>
              <a:rPr lang="zh-CN" altLang="zh-CN" dirty="0" smtClean="0">
                <a:solidFill>
                  <a:srgbClr val="0000FF"/>
                </a:solidFill>
                <a:latin typeface="+mj-ea"/>
                <a:ea typeface="+mj-ea"/>
              </a:rPr>
              <a:t>允许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偏</a:t>
            </a:r>
            <a:r>
              <a:rPr lang="zh-CN" altLang="zh-CN" dirty="0" smtClean="0">
                <a:solidFill>
                  <a:srgbClr val="0000FF"/>
                </a:solidFill>
                <a:latin typeface="+mj-ea"/>
                <a:ea typeface="+mj-ea"/>
              </a:rPr>
              <a:t>差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   </a:t>
            </a:r>
            <a:r>
              <a:rPr lang="zh-CN" altLang="zh-CN" dirty="0" smtClean="0">
                <a:solidFill>
                  <a:srgbClr val="FF00FF"/>
                </a:solidFill>
                <a:latin typeface="+mj-ea"/>
                <a:ea typeface="+mj-ea"/>
              </a:rPr>
              <a:t>单位Ω</a:t>
            </a:r>
            <a:r>
              <a:rPr lang="zh-CN" altLang="zh-CN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en-US" altLang="zh-CN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常用于小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功率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碳膜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和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金属膜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电阻</a:t>
            </a:r>
            <a:endParaRPr lang="en-US" altLang="zh-CN" dirty="0">
              <a:latin typeface="+mj-ea"/>
              <a:ea typeface="+mj-ea"/>
            </a:endParaRPr>
          </a:p>
          <a:p>
            <a:pPr lvl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FF"/>
                </a:solidFill>
                <a:latin typeface="+mj-ea"/>
                <a:ea typeface="+mj-ea"/>
              </a:rPr>
              <a:t>普通电阻用</a:t>
            </a:r>
            <a:r>
              <a:rPr lang="en-US" altLang="zh-CN" b="1" dirty="0" smtClean="0">
                <a:solidFill>
                  <a:srgbClr val="FF00FF"/>
                </a:solidFill>
                <a:latin typeface="+mj-ea"/>
                <a:ea typeface="+mj-ea"/>
              </a:rPr>
              <a:t>4</a:t>
            </a:r>
            <a:r>
              <a:rPr lang="zh-CN" altLang="en-US" b="1" dirty="0" smtClean="0">
                <a:solidFill>
                  <a:srgbClr val="FF00FF"/>
                </a:solidFill>
                <a:latin typeface="+mj-ea"/>
                <a:ea typeface="+mj-ea"/>
              </a:rPr>
              <a:t>色环</a:t>
            </a:r>
            <a:endParaRPr lang="en-US" altLang="zh-CN" b="1" dirty="0" smtClean="0">
              <a:solidFill>
                <a:srgbClr val="FF00FF"/>
              </a:solidFill>
              <a:latin typeface="+mj-ea"/>
              <a:ea typeface="+mj-ea"/>
            </a:endParaRPr>
          </a:p>
          <a:p>
            <a:pPr lvl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FF"/>
                </a:solidFill>
                <a:latin typeface="+mj-ea"/>
                <a:ea typeface="+mj-ea"/>
              </a:rPr>
              <a:t>精密</a:t>
            </a:r>
            <a:r>
              <a:rPr lang="zh-CN" altLang="en-US" b="1" dirty="0">
                <a:solidFill>
                  <a:srgbClr val="FF00FF"/>
                </a:solidFill>
                <a:latin typeface="+mj-ea"/>
                <a:ea typeface="+mj-ea"/>
              </a:rPr>
              <a:t>电阻</a:t>
            </a:r>
            <a:r>
              <a:rPr lang="zh-CN" altLang="en-US" b="1" dirty="0" smtClean="0">
                <a:solidFill>
                  <a:srgbClr val="FF00FF"/>
                </a:solidFill>
                <a:latin typeface="+mj-ea"/>
                <a:ea typeface="+mj-ea"/>
              </a:rPr>
              <a:t>用</a:t>
            </a:r>
            <a:r>
              <a:rPr lang="en-US" altLang="zh-CN" b="1" dirty="0" smtClean="0">
                <a:solidFill>
                  <a:srgbClr val="FF00FF"/>
                </a:solidFill>
                <a:latin typeface="+mj-ea"/>
                <a:ea typeface="+mj-ea"/>
              </a:rPr>
              <a:t>5</a:t>
            </a:r>
            <a:r>
              <a:rPr lang="zh-CN" altLang="en-US" b="1" dirty="0" smtClean="0">
                <a:solidFill>
                  <a:srgbClr val="FF00FF"/>
                </a:solidFill>
                <a:latin typeface="+mj-ea"/>
                <a:ea typeface="+mj-ea"/>
              </a:rPr>
              <a:t>色环</a:t>
            </a:r>
            <a:endParaRPr lang="en-US" altLang="zh-CN" b="1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611560" y="332656"/>
            <a:ext cx="8280920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2.6.4  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色环</a:t>
            </a:r>
            <a:r>
              <a:rPr lang="zh-CN" altLang="en-US" sz="4400" b="1" dirty="0">
                <a:solidFill>
                  <a:srgbClr val="FF0000"/>
                </a:solidFill>
                <a:latin typeface="+mj-ea"/>
                <a:ea typeface="+mj-ea"/>
              </a:rPr>
              <a:t>标记法</a:t>
            </a:r>
            <a:endParaRPr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4" name="Picture 4" descr="五环电阻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499992" y="1745153"/>
            <a:ext cx="3384376" cy="169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3096344" cy="167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2" descr="褐色大理石"/>
          <p:cNvSpPr>
            <a:spLocks noChangeArrowheads="1"/>
          </p:cNvSpPr>
          <p:nvPr/>
        </p:nvSpPr>
        <p:spPr bwMode="auto">
          <a:xfrm>
            <a:off x="2447924" y="116632"/>
            <a:ext cx="4035831" cy="739775"/>
          </a:xfrm>
          <a:prstGeom prst="roundRect">
            <a:avLst>
              <a:gd name="adj" fmla="val 16667"/>
            </a:avLst>
          </a:prstGeom>
          <a:blipFill dpi="0" rotWithShape="1">
            <a:blip r:embed="rId1" cstate="print"/>
            <a:srcRect/>
            <a:tile tx="0" ty="0" sx="100000" sy="100000" flip="none" algn="tl"/>
          </a:blipFill>
          <a:ln w="38100" cmpd="sng">
            <a:solidFill>
              <a:srgbClr val="996633"/>
            </a:solidFill>
            <a:round/>
          </a:ln>
        </p:spPr>
        <p:txBody>
          <a:bodyPr wrap="square" rIns="0" anchor="ctr">
            <a:spAutoFit/>
          </a:bodyPr>
          <a:lstStyle/>
          <a:p>
            <a:pPr algn="ctr" eaLnBrk="1" hangingPunct="1"/>
            <a:r>
              <a:rPr lang="en-US" altLang="zh-C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电阻色环</a:t>
            </a:r>
            <a:r>
              <a:rPr 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标识</a:t>
            </a:r>
            <a:endParaRPr 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8706" y="4365104"/>
            <a:ext cx="8542509" cy="2353383"/>
            <a:chOff x="454963" y="1052736"/>
            <a:chExt cx="8542509" cy="2560202"/>
          </a:xfrm>
        </p:grpSpPr>
        <p:sp>
          <p:nvSpPr>
            <p:cNvPr id="27668" name="AutoShape 20"/>
            <p:cNvSpPr>
              <a:spLocks noChangeArrowheads="1"/>
            </p:cNvSpPr>
            <p:nvPr/>
          </p:nvSpPr>
          <p:spPr bwMode="auto">
            <a:xfrm>
              <a:off x="458773" y="3062238"/>
              <a:ext cx="8538699" cy="5507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mpd="sng">
              <a:solidFill>
                <a:srgbClr val="800000"/>
              </a:solidFill>
              <a:round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偏</a:t>
              </a:r>
              <a:r>
                <a:rPr lang="zh-CN" sz="2400" b="1" dirty="0" smtClean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差：</a:t>
              </a:r>
              <a:r>
                <a:rPr 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金色</a:t>
              </a:r>
              <a:r>
                <a:rPr lang="zh-CN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—5</a:t>
              </a:r>
              <a:r>
                <a:rPr lang="zh-CN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%   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银色</a:t>
              </a:r>
              <a:r>
                <a:rPr lang="zh-CN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—10</a:t>
              </a:r>
              <a:r>
                <a:rPr lang="zh-CN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%   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无色</a:t>
              </a:r>
              <a:r>
                <a:rPr lang="zh-CN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—20</a:t>
              </a:r>
              <a:r>
                <a:rPr lang="zh-CN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%  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棕色</a:t>
              </a:r>
              <a:r>
                <a:rPr lang="zh-CN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—1</a:t>
              </a:r>
              <a:r>
                <a:rPr lang="zh-CN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%</a:t>
              </a:r>
              <a:endPara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" name="Text Box 15"/>
            <p:cNvSpPr txBox="1">
              <a:spLocks noChangeArrowheads="1"/>
            </p:cNvSpPr>
            <p:nvPr/>
          </p:nvSpPr>
          <p:spPr bwMode="auto">
            <a:xfrm>
              <a:off x="454963" y="2224341"/>
              <a:ext cx="8501380" cy="701858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棕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红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橙上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黄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绿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6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是蓝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7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紫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8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灰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9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雪白，黑色是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须</a:t>
              </a:r>
              <a:r>
                <a:rPr lang="zh-CN" altLang="en-US" sz="2400" b="1" dirty="0" smtClean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记牢</a:t>
              </a:r>
              <a:endParaRPr lang="zh-CN" altLang="en-US" sz="24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064" y="1052736"/>
              <a:ext cx="6924183" cy="10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419215" y="1118268"/>
            <a:ext cx="8382000" cy="2813498"/>
            <a:chOff x="419215" y="1197323"/>
            <a:chExt cx="8382000" cy="2813498"/>
          </a:xfrm>
        </p:grpSpPr>
        <p:grpSp>
          <p:nvGrpSpPr>
            <p:cNvPr id="6" name="组合 5"/>
            <p:cNvGrpSpPr/>
            <p:nvPr/>
          </p:nvGrpSpPr>
          <p:grpSpPr>
            <a:xfrm>
              <a:off x="419215" y="1627426"/>
              <a:ext cx="8382000" cy="2383395"/>
              <a:chOff x="323088" y="3746455"/>
              <a:chExt cx="8382000" cy="2383395"/>
            </a:xfrm>
          </p:grpSpPr>
          <p:sp>
            <p:nvSpPr>
              <p:cNvPr id="27653" name="Line 5"/>
              <p:cNvSpPr>
                <a:spLocks noChangeShapeType="1"/>
              </p:cNvSpPr>
              <p:nvPr/>
            </p:nvSpPr>
            <p:spPr bwMode="auto">
              <a:xfrm>
                <a:off x="1808988" y="4748168"/>
                <a:ext cx="360363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54" name="Line 6"/>
              <p:cNvSpPr>
                <a:spLocks noChangeShapeType="1"/>
              </p:cNvSpPr>
              <p:nvPr/>
            </p:nvSpPr>
            <p:spPr bwMode="auto">
              <a:xfrm flipV="1">
                <a:off x="2170938" y="4443368"/>
                <a:ext cx="0" cy="309562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55" name="Text Box 7"/>
              <p:cNvSpPr txBox="1">
                <a:spLocks noChangeArrowheads="1"/>
              </p:cNvSpPr>
              <p:nvPr/>
            </p:nvSpPr>
            <p:spPr bwMode="auto">
              <a:xfrm>
                <a:off x="342138" y="4519568"/>
                <a:ext cx="1562100" cy="460375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zh-CN" sz="2400" b="1">
                    <a:solidFill>
                      <a:schemeClr val="bg1"/>
                    </a:solidFill>
                    <a:latin typeface="+mj-ea"/>
                    <a:ea typeface="+mj-ea"/>
                  </a:rPr>
                  <a:t>第一位数</a:t>
                </a:r>
                <a:endParaRPr lang="zh-CN" sz="2400" b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656" name="Line 8"/>
              <p:cNvSpPr>
                <a:spLocks noChangeShapeType="1"/>
              </p:cNvSpPr>
              <p:nvPr/>
            </p:nvSpPr>
            <p:spPr bwMode="auto">
              <a:xfrm flipV="1">
                <a:off x="2456688" y="4443368"/>
                <a:ext cx="0" cy="741362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57" name="Line 9"/>
              <p:cNvSpPr>
                <a:spLocks noChangeShapeType="1"/>
              </p:cNvSpPr>
              <p:nvPr/>
            </p:nvSpPr>
            <p:spPr bwMode="auto">
              <a:xfrm>
                <a:off x="1770888" y="5205368"/>
                <a:ext cx="685800" cy="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58" name="Text Box 10"/>
              <p:cNvSpPr txBox="1">
                <a:spLocks noChangeArrowheads="1"/>
              </p:cNvSpPr>
              <p:nvPr/>
            </p:nvSpPr>
            <p:spPr bwMode="auto">
              <a:xfrm>
                <a:off x="323088" y="5014868"/>
                <a:ext cx="1562100" cy="460375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zh-CN" sz="2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第二位数</a:t>
                </a:r>
                <a:endParaRPr lang="zh-CN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59" name="Line 11"/>
              <p:cNvSpPr>
                <a:spLocks noChangeShapeType="1"/>
              </p:cNvSpPr>
              <p:nvPr/>
            </p:nvSpPr>
            <p:spPr bwMode="auto">
              <a:xfrm flipV="1">
                <a:off x="2761488" y="4386218"/>
                <a:ext cx="0" cy="129540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60" name="Text Box 12"/>
              <p:cNvSpPr txBox="1">
                <a:spLocks noChangeArrowheads="1"/>
              </p:cNvSpPr>
              <p:nvPr/>
            </p:nvSpPr>
            <p:spPr bwMode="auto">
              <a:xfrm>
                <a:off x="2638298" y="5529535"/>
                <a:ext cx="1517015" cy="460375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10的幂数</a:t>
                </a:r>
                <a:endPara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7661" name="Line 13"/>
              <p:cNvSpPr>
                <a:spLocks noChangeShapeType="1"/>
              </p:cNvSpPr>
              <p:nvPr/>
            </p:nvSpPr>
            <p:spPr bwMode="auto">
              <a:xfrm>
                <a:off x="3218688" y="4433843"/>
                <a:ext cx="0" cy="60960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62" name="Text Box 14"/>
              <p:cNvSpPr txBox="1">
                <a:spLocks noChangeArrowheads="1"/>
              </p:cNvSpPr>
              <p:nvPr/>
            </p:nvSpPr>
            <p:spPr bwMode="auto">
              <a:xfrm>
                <a:off x="3066288" y="4976768"/>
                <a:ext cx="1485900" cy="460375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zh-CN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允许</a:t>
                </a:r>
                <a:r>
                  <a:rPr lang="zh-CN" altLang="en-US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偏</a:t>
                </a:r>
                <a:r>
                  <a:rPr lang="zh-CN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差</a:t>
                </a:r>
                <a:endParaRPr 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70" name="Line 22"/>
              <p:cNvSpPr>
                <a:spLocks noChangeShapeType="1"/>
              </p:cNvSpPr>
              <p:nvPr/>
            </p:nvSpPr>
            <p:spPr bwMode="auto">
              <a:xfrm flipV="1">
                <a:off x="7009638" y="4386218"/>
                <a:ext cx="0" cy="129540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1" name="Text Box 23"/>
              <p:cNvSpPr txBox="1">
                <a:spLocks noChangeArrowheads="1"/>
              </p:cNvSpPr>
              <p:nvPr/>
            </p:nvSpPr>
            <p:spPr bwMode="auto">
              <a:xfrm>
                <a:off x="6908627" y="5576391"/>
                <a:ext cx="1514475" cy="460375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</a:ln>
              <a:effectLst/>
            </p:spPr>
            <p:txBody>
              <a:bodyPr wrap="square" rIns="0">
                <a:spAutoFit/>
              </a:bodyPr>
              <a:lstStyle/>
              <a:p>
                <a:r>
                  <a:rPr kumimoji="1"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10的幂数</a:t>
                </a:r>
                <a:endPara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7672" name="Line 24"/>
              <p:cNvSpPr>
                <a:spLocks noChangeShapeType="1"/>
              </p:cNvSpPr>
              <p:nvPr/>
            </p:nvSpPr>
            <p:spPr bwMode="auto">
              <a:xfrm>
                <a:off x="7352538" y="4376693"/>
                <a:ext cx="0" cy="60960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3" name="Text Box 25"/>
              <p:cNvSpPr txBox="1">
                <a:spLocks noChangeArrowheads="1"/>
              </p:cNvSpPr>
              <p:nvPr/>
            </p:nvSpPr>
            <p:spPr bwMode="auto">
              <a:xfrm>
                <a:off x="7123938" y="4919618"/>
                <a:ext cx="1581150" cy="460375"/>
              </a:xfrm>
              <a:prstGeom prst="rect">
                <a:avLst/>
              </a:prstGeom>
              <a:solidFill>
                <a:srgbClr val="800000"/>
              </a:solidFill>
              <a:ln w="9525">
                <a:noFill/>
                <a:miter lim="800000"/>
              </a:ln>
              <a:effectLst/>
            </p:spPr>
            <p:txBody>
              <a:bodyPr rIns="0">
                <a:spAutoFit/>
              </a:bodyPr>
              <a:lstStyle/>
              <a:p>
                <a:r>
                  <a:rPr lang="zh-CN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允许</a:t>
                </a:r>
                <a:r>
                  <a:rPr lang="zh-CN" altLang="en-US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偏</a:t>
                </a:r>
                <a:r>
                  <a:rPr lang="zh-CN" sz="2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差</a:t>
                </a:r>
                <a:endParaRPr 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74" name="Rectangle 26"/>
              <p:cNvSpPr>
                <a:spLocks noChangeArrowheads="1"/>
              </p:cNvSpPr>
              <p:nvPr/>
            </p:nvSpPr>
            <p:spPr bwMode="auto">
              <a:xfrm>
                <a:off x="6066663" y="4510043"/>
                <a:ext cx="184731" cy="4616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endParaRPr lang="zh-CN" altLang="zh-CN" sz="2400" b="1" dirty="0">
                  <a:solidFill>
                    <a:srgbClr val="FF0066"/>
                  </a:solidFill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675" name="Rectangle 27"/>
              <p:cNvSpPr>
                <a:spLocks noChangeArrowheads="1"/>
              </p:cNvSpPr>
              <p:nvPr/>
            </p:nvSpPr>
            <p:spPr bwMode="auto">
              <a:xfrm>
                <a:off x="6295263" y="4510043"/>
                <a:ext cx="184731" cy="4616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endParaRPr lang="zh-CN" altLang="zh-CN" sz="2400" b="1" dirty="0">
                  <a:solidFill>
                    <a:srgbClr val="FF0066"/>
                  </a:solidFill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682" name="Rectangle 34"/>
              <p:cNvSpPr>
                <a:spLocks noChangeArrowheads="1"/>
              </p:cNvSpPr>
              <p:nvPr/>
            </p:nvSpPr>
            <p:spPr bwMode="auto">
              <a:xfrm>
                <a:off x="1288117" y="5669475"/>
                <a:ext cx="1097280" cy="4603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sz="2400" b="1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色环</a:t>
                </a:r>
                <a:endParaRPr 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83" name="Rectangle 35"/>
              <p:cNvSpPr>
                <a:spLocks noChangeArrowheads="1"/>
              </p:cNvSpPr>
              <p:nvPr/>
            </p:nvSpPr>
            <p:spPr bwMode="auto">
              <a:xfrm>
                <a:off x="5595316" y="5576391"/>
                <a:ext cx="1097280" cy="4603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</a:t>
                </a:r>
                <a:r>
                  <a:rPr lang="zh-CN" sz="2400" b="1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色环</a:t>
                </a:r>
                <a:endParaRPr 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7681" name="Picture 33" descr="电阻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39551" y="3757568"/>
                <a:ext cx="3495675" cy="754062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  <p:pic>
            <p:nvPicPr>
              <p:cNvPr id="27680" name="Picture 32" descr="电阻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93001" y="3746455"/>
                <a:ext cx="3692525" cy="796925"/>
              </a:xfrm>
              <a:prstGeom prst="rect">
                <a:avLst/>
              </a:prstGeom>
              <a:noFill/>
              <a:ln w="9525" cmpd="sng">
                <a:noFill/>
                <a:miter lim="800000"/>
                <a:headEnd/>
                <a:tailEnd/>
              </a:ln>
            </p:spPr>
          </p:pic>
        </p:grp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2497049" y="1207298"/>
              <a:ext cx="1008062" cy="2873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r>
                <a:rPr 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间距较宽为尾部</a:t>
              </a:r>
              <a:endPara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Line 39"/>
            <p:cNvSpPr>
              <a:spLocks noChangeShapeType="1"/>
            </p:cNvSpPr>
            <p:nvPr/>
          </p:nvSpPr>
          <p:spPr bwMode="auto">
            <a:xfrm flipH="1" flipV="1">
              <a:off x="2958629" y="1484660"/>
              <a:ext cx="144462" cy="360363"/>
            </a:xfrm>
            <a:prstGeom prst="line">
              <a:avLst/>
            </a:prstGeom>
            <a:noFill/>
            <a:ln w="9525" cmpd="sng">
              <a:solidFill>
                <a:srgbClr val="FF0000"/>
              </a:solidFill>
              <a:round/>
              <a:tailEnd type="triangle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Rectangle 36"/>
            <p:cNvSpPr>
              <a:spLocks noChangeArrowheads="1"/>
            </p:cNvSpPr>
            <p:nvPr/>
          </p:nvSpPr>
          <p:spPr bwMode="auto">
            <a:xfrm>
              <a:off x="6047986" y="1197323"/>
              <a:ext cx="863600" cy="2873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eaLnBrk="1" hangingPunct="1"/>
              <a:r>
                <a:rPr 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间距较宽为尾部</a:t>
              </a:r>
              <a:endParaRPr 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Line 38"/>
            <p:cNvSpPr>
              <a:spLocks noChangeShapeType="1"/>
            </p:cNvSpPr>
            <p:nvPr/>
          </p:nvSpPr>
          <p:spPr bwMode="auto">
            <a:xfrm flipH="1" flipV="1">
              <a:off x="6559665" y="1494636"/>
              <a:ext cx="792163" cy="288925"/>
            </a:xfrm>
            <a:prstGeom prst="line">
              <a:avLst/>
            </a:prstGeom>
            <a:noFill/>
            <a:ln w="9525" cmpd="sng">
              <a:solidFill>
                <a:srgbClr val="FF0000"/>
              </a:solidFill>
              <a:round/>
              <a:tailEnd type="triangle" w="lg" len="lg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941782" y="4291578"/>
            <a:ext cx="80718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-1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59" y="1856342"/>
            <a:ext cx="3795712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1510" name="Text Box 6"/>
          <p:cNvSpPr txBox="1">
            <a:spLocks noChangeArrowheads="1"/>
          </p:cNvSpPr>
          <p:nvPr/>
        </p:nvSpPr>
        <p:spPr bwMode="auto">
          <a:xfrm>
            <a:off x="355525" y="1730067"/>
            <a:ext cx="37441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0"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离</a:t>
            </a:r>
            <a:r>
              <a:rPr kumimoji="0"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端部</a:t>
            </a:r>
            <a:r>
              <a:rPr kumimoji="0"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近为首</a:t>
            </a:r>
            <a:r>
              <a:rPr kumimoji="0"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环</a:t>
            </a:r>
            <a:endParaRPr kumimoji="0" lang="zh-CN" altLang="en-US" sz="3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661511" name="Text Box 7"/>
          <p:cNvSpPr txBox="1">
            <a:spLocks noChangeArrowheads="1"/>
          </p:cNvSpPr>
          <p:nvPr/>
        </p:nvSpPr>
        <p:spPr bwMode="auto">
          <a:xfrm>
            <a:off x="331712" y="2679998"/>
            <a:ext cx="619125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0"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间距较宽，最后</a:t>
            </a:r>
            <a:r>
              <a:rPr kumimoji="0"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一</a:t>
            </a:r>
            <a:r>
              <a:rPr kumimoji="0"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环</a:t>
            </a: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为偏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差环</a:t>
            </a:r>
            <a:endParaRPr kumimoji="0" lang="zh-CN" altLang="en-US" sz="3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661512" name="Text Box 8"/>
          <p:cNvSpPr txBox="1">
            <a:spLocks noChangeArrowheads="1"/>
          </p:cNvSpPr>
          <p:nvPr/>
        </p:nvSpPr>
        <p:spPr bwMode="auto">
          <a:xfrm>
            <a:off x="326390" y="3796665"/>
            <a:ext cx="683831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比其它环宽很多的环为最后一环</a:t>
            </a:r>
            <a:endParaRPr lang="zh-CN" altLang="en-US" sz="3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661513" name="Text Box 9"/>
          <p:cNvSpPr txBox="1">
            <a:spLocks noChangeArrowheads="1"/>
          </p:cNvSpPr>
          <p:nvPr/>
        </p:nvSpPr>
        <p:spPr bwMode="auto">
          <a:xfrm>
            <a:off x="333709" y="5085690"/>
            <a:ext cx="85592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kumimoji="0"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黑</a:t>
            </a:r>
            <a:r>
              <a:rPr kumimoji="0"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在端头为倒数第二环</a:t>
            </a:r>
            <a:r>
              <a:rPr kumimoji="0"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, </a:t>
            </a:r>
            <a:r>
              <a:rPr kumimoji="0"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并且末环为无色</a:t>
            </a:r>
            <a:endParaRPr kumimoji="0" lang="zh-CN" altLang="en-US" sz="3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270" y="5806405"/>
            <a:ext cx="2105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60" y="3449955"/>
            <a:ext cx="1945640" cy="127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AutoShape 2" descr="褐色大理石"/>
          <p:cNvSpPr>
            <a:spLocks noChangeArrowheads="1"/>
          </p:cNvSpPr>
          <p:nvPr/>
        </p:nvSpPr>
        <p:spPr bwMode="auto">
          <a:xfrm>
            <a:off x="179512" y="272991"/>
            <a:ext cx="4577346" cy="715089"/>
          </a:xfrm>
          <a:prstGeom prst="roundRect">
            <a:avLst>
              <a:gd name="adj" fmla="val 16667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 w="38100" cmpd="sng">
            <a:solidFill>
              <a:srgbClr val="996633"/>
            </a:solidFill>
            <a:round/>
          </a:ln>
        </p:spPr>
        <p:txBody>
          <a:bodyPr wrap="square" rIns="0" anchor="ctr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色环顺序识别方法</a:t>
            </a:r>
            <a:endParaRPr 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ChangeArrowheads="1"/>
          </p:cNvSpPr>
          <p:nvPr/>
        </p:nvSpPr>
        <p:spPr bwMode="auto">
          <a:xfrm>
            <a:off x="5217675" y="1259100"/>
            <a:ext cx="3485318" cy="223266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kumimoji="1"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—3—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en-US" altLang="zh-CN" sz="2400" b="1" baseline="30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</a:t>
            </a:r>
            <a:r>
              <a:rPr kumimoji="1"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误差5%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</a:pPr>
            <a:r>
              <a:rPr kumimoji="1" lang="zh-CN" altLang="en-US" sz="24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阻值：15</a:t>
            </a:r>
            <a:r>
              <a:rPr kumimoji="1" lang="en-US" altLang="zh-CN" sz="24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*10</a:t>
            </a:r>
            <a:r>
              <a:rPr kumimoji="1" lang="en-US" altLang="zh-CN" sz="2800" b="1" baseline="40000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en-US" altLang="zh-CN" sz="24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Ω</a:t>
            </a:r>
            <a:r>
              <a:rPr kumimoji="1" lang="zh-CN" altLang="en-US" sz="24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=15</a:t>
            </a:r>
            <a:r>
              <a:rPr kumimoji="1" lang="en-US" altLang="zh-CN" sz="24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KΩ</a:t>
            </a:r>
            <a:endParaRPr kumimoji="1" lang="en-US" altLang="zh-CN" sz="2400" b="1" dirty="0" smtClean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59100"/>
            <a:ext cx="3486892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366355" y="3906121"/>
            <a:ext cx="8484235" cy="2519956"/>
            <a:chOff x="481633" y="1052736"/>
            <a:chExt cx="8484235" cy="2519956"/>
          </a:xfrm>
        </p:grpSpPr>
        <p:sp>
          <p:nvSpPr>
            <p:cNvPr id="13" name="AutoShape 20"/>
            <p:cNvSpPr>
              <a:spLocks noChangeArrowheads="1"/>
            </p:cNvSpPr>
            <p:nvPr/>
          </p:nvSpPr>
          <p:spPr bwMode="auto">
            <a:xfrm>
              <a:off x="482268" y="3062511"/>
              <a:ext cx="8483600" cy="51018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mpd="sng">
              <a:solidFill>
                <a:srgbClr val="800000"/>
              </a:solidFill>
              <a:round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400" b="1" dirty="0" smtClean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偏</a:t>
              </a:r>
              <a:r>
                <a:rPr lang="zh-CN" sz="2400" b="1" dirty="0" smtClean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差：</a:t>
              </a:r>
              <a:r>
                <a:rPr 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金色</a:t>
              </a:r>
              <a:r>
                <a:rPr lang="zh-CN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—5</a:t>
              </a:r>
              <a:r>
                <a:rPr lang="zh-CN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%   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银色</a:t>
              </a:r>
              <a:r>
                <a:rPr lang="zh-CN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—10</a:t>
              </a:r>
              <a:r>
                <a:rPr lang="zh-CN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%   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无色</a:t>
              </a:r>
              <a:r>
                <a:rPr lang="zh-CN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—20</a:t>
              </a:r>
              <a:r>
                <a:rPr lang="zh-CN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%  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棕色</a:t>
              </a:r>
              <a:r>
                <a:rPr lang="zh-CN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—1</a:t>
              </a:r>
              <a:r>
                <a:rPr lang="zh-CN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%</a:t>
              </a:r>
              <a:endPara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481633" y="2224946"/>
              <a:ext cx="8484235" cy="64516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棕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红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橙上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黄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绿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6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是蓝</a:t>
              </a:r>
              <a:r>
                <a:rPr lang="zh-CN" altLang="en-US" sz="2400" b="1" dirty="0" smtClean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7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紫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8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灰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9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雪白，黑色是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须</a:t>
              </a:r>
              <a:r>
                <a:rPr lang="zh-CN" altLang="en-US" sz="2400" b="1" dirty="0" smtClean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记牢</a:t>
              </a:r>
              <a:endParaRPr lang="zh-CN" altLang="en-US" sz="2400" b="1" dirty="0" smtClean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064" y="1052736"/>
              <a:ext cx="6924183" cy="10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AutoShape 2" descr="褐色大理石"/>
          <p:cNvSpPr>
            <a:spLocks noChangeArrowheads="1"/>
          </p:cNvSpPr>
          <p:nvPr/>
        </p:nvSpPr>
        <p:spPr bwMode="auto">
          <a:xfrm>
            <a:off x="1998949" y="237224"/>
            <a:ext cx="5227789" cy="715089"/>
          </a:xfrm>
          <a:prstGeom prst="roundRect">
            <a:avLst>
              <a:gd name="adj" fmla="val 16667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38100" cmpd="sng">
            <a:solidFill>
              <a:srgbClr val="996633"/>
            </a:solidFill>
            <a:round/>
          </a:ln>
        </p:spPr>
        <p:txBody>
          <a:bodyPr wrap="square" rIns="0" anchor="ctr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kumimoji="1"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电阻色环识读举例</a:t>
            </a:r>
            <a:endParaRPr kumimoji="1"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3537" y="3861048"/>
            <a:ext cx="80718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-1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7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7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7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7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20"/>
          <p:cNvSpPr>
            <a:spLocks noChangeArrowheads="1"/>
          </p:cNvSpPr>
          <p:nvPr/>
        </p:nvSpPr>
        <p:spPr bwMode="auto">
          <a:xfrm>
            <a:off x="485550" y="6141995"/>
            <a:ext cx="8280920" cy="51077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mpd="sng">
            <a:solidFill>
              <a:srgbClr val="800000"/>
            </a:solidFill>
            <a:rou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偏</a:t>
            </a:r>
            <a:r>
              <a:rPr 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差</a:t>
            </a:r>
            <a:r>
              <a:rPr 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金色</a:t>
            </a:r>
            <a:r>
              <a:rPr lang="zh-CN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—5</a:t>
            </a:r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    </a:t>
            </a:r>
            <a:r>
              <a:rPr 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银色</a:t>
            </a:r>
            <a:r>
              <a:rPr lang="zh-CN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—10</a:t>
            </a:r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   </a:t>
            </a:r>
            <a:r>
              <a:rPr 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无色</a:t>
            </a:r>
            <a:r>
              <a:rPr lang="zh-CN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—20</a:t>
            </a:r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   </a:t>
            </a:r>
            <a:r>
              <a:rPr 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棕色</a:t>
            </a:r>
            <a:r>
              <a:rPr lang="zh-CN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—1</a:t>
            </a:r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</a:t>
            </a:r>
            <a:endParaRPr lang="zh-CN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5550" y="1188774"/>
            <a:ext cx="3384550" cy="1855788"/>
            <a:chOff x="1600015" y="2562831"/>
            <a:chExt cx="3384550" cy="1855788"/>
          </a:xfrm>
        </p:grpSpPr>
        <p:pic>
          <p:nvPicPr>
            <p:cNvPr id="10" name="Picture 4" descr="五环电阻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600015" y="2562831"/>
              <a:ext cx="3384550" cy="1855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 rot="639939">
              <a:off x="2000013" y="3893356"/>
              <a:ext cx="24000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FF3300"/>
                  </a:solidFill>
                  <a:latin typeface="宋体" panose="02010600030101010101" pitchFamily="2" charset="-122"/>
                </a:rPr>
                <a:t>绿  蓝  黑  黑   棕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0503" y="4045014"/>
            <a:ext cx="8512175" cy="1817370"/>
            <a:chOff x="533083" y="1083146"/>
            <a:chExt cx="8512175" cy="1817370"/>
          </a:xfrm>
        </p:grpSpPr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533083" y="2255356"/>
              <a:ext cx="8512175" cy="64516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棕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红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橙上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黄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绿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6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是蓝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7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紫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8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灰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9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雪白，黑色是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须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记牢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753" y="1083146"/>
              <a:ext cx="6924183" cy="10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905375" y="1052830"/>
            <a:ext cx="3797935" cy="267589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—5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kumimoji="1"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—6</a:t>
            </a:r>
            <a:endParaRPr kumimoji="1"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—0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kumimoji="1"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—0—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en-US" altLang="zh-CN" sz="2400" b="1" baseline="30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endParaRPr kumimoji="1"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</a:t>
            </a:r>
            <a:r>
              <a:rPr kumimoji="1"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误差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% </a:t>
            </a:r>
            <a:endParaRPr kumimoji="1" lang="en-US" altLang="zh-CN" sz="24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</a:pPr>
            <a:r>
              <a:rPr kumimoji="1" lang="zh-CN" altLang="en-US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阻值：</a:t>
            </a:r>
            <a:r>
              <a:rPr kumimoji="1" lang="en-US" altLang="zh-CN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560*10</a:t>
            </a:r>
            <a:r>
              <a:rPr kumimoji="1" lang="en-US" altLang="zh-CN" sz="2800" b="1" baseline="400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en-US" altLang="zh-CN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Ω</a:t>
            </a:r>
            <a:r>
              <a:rPr kumimoji="1" lang="zh-CN" altLang="en-US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kumimoji="1" lang="en-US" altLang="zh-CN" sz="2400" b="1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560Ω</a:t>
            </a:r>
            <a:endParaRPr kumimoji="1" lang="zh-CN" altLang="en-US" sz="24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3537" y="4004558"/>
            <a:ext cx="80718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-1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AutoShape 2" descr="褐色大理石"/>
          <p:cNvSpPr>
            <a:spLocks noChangeArrowheads="1"/>
          </p:cNvSpPr>
          <p:nvPr/>
        </p:nvSpPr>
        <p:spPr bwMode="auto">
          <a:xfrm>
            <a:off x="2214051" y="170984"/>
            <a:ext cx="4844362" cy="715089"/>
          </a:xfrm>
          <a:prstGeom prst="roundRect">
            <a:avLst>
              <a:gd name="adj" fmla="val 16667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38100" cmpd="sng">
            <a:solidFill>
              <a:srgbClr val="996633"/>
            </a:solidFill>
            <a:round/>
          </a:ln>
        </p:spPr>
        <p:txBody>
          <a:bodyPr wrap="square" rIns="0" anchor="ctr"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kumimoji="1" lang="en-US" altLang="zh-CN" sz="36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kumimoji="1"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色环电阻识读举例</a:t>
            </a:r>
            <a:endParaRPr kumimoji="1"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" y="116840"/>
            <a:ext cx="8836025" cy="1224280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+mj-ea"/>
              </a:rPr>
              <a:t>2.7  </a:t>
            </a:r>
            <a:r>
              <a:rPr lang="zh-CN" altLang="en-US" b="1" dirty="0" smtClean="0">
                <a:latin typeface="+mj-ea"/>
              </a:rPr>
              <a:t>电阻检测</a:t>
            </a:r>
            <a:endParaRPr lang="zh-CN" altLang="en-US" b="1" dirty="0">
              <a:latin typeface="+mj-ea"/>
            </a:endParaRPr>
          </a:p>
        </p:txBody>
      </p:sp>
      <p:sp>
        <p:nvSpPr>
          <p:cNvPr id="66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72816"/>
            <a:ext cx="7990656" cy="3554834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电阻器参数标志脱落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欲知道精确阻值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色环电阻阻值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虽然能以色环标志来确定，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但最好还是测一下实际阻值</a:t>
            </a:r>
            <a:endParaRPr lang="zh-CN" altLang="en-US" b="1" dirty="0"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6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530" grpId="0"/>
      <p:bldP spid="662531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绿色大理石"/>
          <p:cNvSpPr>
            <a:spLocks noChangeArrowheads="1"/>
          </p:cNvSpPr>
          <p:nvPr/>
        </p:nvSpPr>
        <p:spPr bwMode="auto">
          <a:xfrm>
            <a:off x="107504" y="0"/>
            <a:ext cx="8928992" cy="998566"/>
          </a:xfrm>
          <a:prstGeom prst="flowChartAlternateProcess">
            <a:avLst/>
          </a:prstGeom>
          <a:blipFill dpi="0" rotWithShape="0">
            <a:blip r:embed="rId1"/>
            <a:srcRect/>
            <a:tile tx="0" ty="0" sx="100000" sy="100000" flip="none" algn="tl"/>
          </a:blipFill>
          <a:ln w="57150">
            <a:solidFill>
              <a:srgbClr val="0099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rPr>
              <a:t>2.7.1  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rPr>
              <a:t>电阻值的测量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rPr>
              <a:t>方法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324540" y="981234"/>
            <a:ext cx="7967290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1.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欧姆表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测量    </a:t>
            </a: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zh-CN" sz="2800" b="1" dirty="0" smtClean="0">
                <a:solidFill>
                  <a:srgbClr val="FF00FF"/>
                </a:solidFill>
                <a:latin typeface="+mj-ea"/>
                <a:ea typeface="+mj-ea"/>
              </a:rPr>
              <a:t>2.</a:t>
            </a:r>
            <a:r>
              <a:rPr lang="zh-CN" altLang="en-US" sz="2800" b="1" dirty="0" smtClean="0">
                <a:solidFill>
                  <a:srgbClr val="FF00FF"/>
                </a:solidFill>
                <a:latin typeface="+mj-ea"/>
                <a:ea typeface="+mj-ea"/>
              </a:rPr>
              <a:t>万用表</a:t>
            </a:r>
            <a:r>
              <a:rPr lang="zh-CN" altLang="en-US" sz="2800" b="1" dirty="0">
                <a:solidFill>
                  <a:srgbClr val="FF00FF"/>
                </a:solidFill>
                <a:latin typeface="+mj-ea"/>
                <a:ea typeface="+mj-ea"/>
              </a:rPr>
              <a:t>欧姆挡测量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3.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电阻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电桥法     </a:t>
            </a:r>
            <a:r>
              <a:rPr lang="en-US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4.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根据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欧姆定理计算 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( </a:t>
            </a:r>
            <a:r>
              <a:rPr lang="en-US" altLang="zh-CN" sz="2800" b="1" i="1" dirty="0">
                <a:solidFill>
                  <a:srgbClr val="0000FF"/>
                </a:solidFill>
                <a:latin typeface="+mj-ea"/>
                <a:ea typeface="+mj-ea"/>
              </a:rPr>
              <a:t>R 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= </a:t>
            </a:r>
            <a:r>
              <a:rPr lang="en-US" altLang="zh-CN" sz="2800" b="1" i="1" dirty="0">
                <a:solidFill>
                  <a:srgbClr val="0000FF"/>
                </a:solidFill>
                <a:latin typeface="+mj-ea"/>
                <a:ea typeface="+mj-ea"/>
              </a:rPr>
              <a:t>U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/</a:t>
            </a:r>
            <a:r>
              <a:rPr lang="en-US" altLang="zh-CN" sz="2800" b="1" i="1" dirty="0">
                <a:solidFill>
                  <a:srgbClr val="0000FF"/>
                </a:solidFill>
                <a:latin typeface="+mj-ea"/>
                <a:ea typeface="+mj-ea"/>
              </a:rPr>
              <a:t>I 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en-US" altLang="zh-CN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23528" y="2276872"/>
            <a:ext cx="3136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ct val="0"/>
              </a:spcBef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FF00FF"/>
                </a:solidFill>
                <a:latin typeface="+mj-ea"/>
                <a:ea typeface="+mj-ea"/>
              </a:rPr>
              <a:t>万用表欧姆挡测量：</a:t>
            </a:r>
            <a:endParaRPr lang="zh-CN" altLang="en-US" sz="2400" b="1" dirty="0">
              <a:solidFill>
                <a:srgbClr val="FF00FF"/>
              </a:solidFill>
              <a:latin typeface="+mj-ea"/>
              <a:ea typeface="+mj-ea"/>
            </a:endParaRP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323528" y="2782888"/>
            <a:ext cx="849694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D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第一步：将波段开关置于</a:t>
            </a:r>
            <a:r>
              <a:rPr lang="zh-CN" altLang="en-US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欧姆挡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适当</a:t>
            </a: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量程 </a:t>
            </a:r>
            <a:endParaRPr lang="zh-CN" altLang="en-US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345" name="Rectangle 33"/>
          <p:cNvSpPr>
            <a:spLocks noChangeArrowheads="1"/>
          </p:cNvSpPr>
          <p:nvPr/>
        </p:nvSpPr>
        <p:spPr bwMode="auto">
          <a:xfrm>
            <a:off x="323215" y="3230880"/>
            <a:ext cx="4181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第二步：将表笔短接后判断表笔状态 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83" name="Rectangle 71"/>
          <p:cNvSpPr>
            <a:spLocks noChangeArrowheads="1"/>
          </p:cNvSpPr>
          <p:nvPr/>
        </p:nvSpPr>
        <p:spPr bwMode="auto">
          <a:xfrm>
            <a:off x="323528" y="3676650"/>
            <a:ext cx="224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第三步：测量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88" name="Group 76"/>
          <p:cNvGrpSpPr/>
          <p:nvPr/>
        </p:nvGrpSpPr>
        <p:grpSpPr bwMode="auto">
          <a:xfrm>
            <a:off x="5149850" y="3206749"/>
            <a:ext cx="3429000" cy="2749613"/>
            <a:chOff x="2904" y="2124"/>
            <a:chExt cx="2160" cy="1776"/>
          </a:xfrm>
        </p:grpSpPr>
        <p:grpSp>
          <p:nvGrpSpPr>
            <p:cNvPr id="13321" name="Group 9"/>
            <p:cNvGrpSpPr/>
            <p:nvPr/>
          </p:nvGrpSpPr>
          <p:grpSpPr bwMode="auto">
            <a:xfrm>
              <a:off x="2904" y="2124"/>
              <a:ext cx="2160" cy="1776"/>
              <a:chOff x="528" y="1728"/>
              <a:chExt cx="2160" cy="1776"/>
            </a:xfrm>
          </p:grpSpPr>
          <p:sp>
            <p:nvSpPr>
              <p:cNvPr id="13322" name="AutoShape 10"/>
              <p:cNvSpPr>
                <a:spLocks noChangeArrowheads="1"/>
              </p:cNvSpPr>
              <p:nvPr/>
            </p:nvSpPr>
            <p:spPr bwMode="auto">
              <a:xfrm>
                <a:off x="576" y="2640"/>
                <a:ext cx="384" cy="4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3" name="AutoShape 11"/>
              <p:cNvSpPr>
                <a:spLocks noChangeArrowheads="1"/>
              </p:cNvSpPr>
              <p:nvPr/>
            </p:nvSpPr>
            <p:spPr bwMode="auto">
              <a:xfrm>
                <a:off x="1776" y="1728"/>
                <a:ext cx="912" cy="1056"/>
              </a:xfrm>
              <a:prstGeom prst="roundRect">
                <a:avLst>
                  <a:gd name="adj" fmla="val 16667"/>
                </a:avLst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4" name="Rectangle 12"/>
              <p:cNvSpPr>
                <a:spLocks noChangeArrowheads="1"/>
              </p:cNvSpPr>
              <p:nvPr/>
            </p:nvSpPr>
            <p:spPr bwMode="auto">
              <a:xfrm>
                <a:off x="1920" y="1872"/>
                <a:ext cx="624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5" name="Arc 13"/>
              <p:cNvSpPr/>
              <p:nvPr/>
            </p:nvSpPr>
            <p:spPr bwMode="auto">
              <a:xfrm rot="-2395970">
                <a:off x="2064" y="1872"/>
                <a:ext cx="423" cy="43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155"/>
                  <a:gd name="T1" fmla="*/ 0 h 21600"/>
                  <a:gd name="T2" fmla="*/ 21155 w 21155"/>
                  <a:gd name="T3" fmla="*/ 17238 h 21600"/>
                  <a:gd name="T4" fmla="*/ 0 w 21155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155" h="21600" fill="none" extrusionOk="0">
                    <a:moveTo>
                      <a:pt x="-1" y="0"/>
                    </a:moveTo>
                    <a:cubicBezTo>
                      <a:pt x="10248" y="0"/>
                      <a:pt x="19085" y="7201"/>
                      <a:pt x="21154" y="17238"/>
                    </a:cubicBezTo>
                  </a:path>
                  <a:path w="21155" h="21600" stroke="0" extrusionOk="0">
                    <a:moveTo>
                      <a:pt x="-1" y="0"/>
                    </a:moveTo>
                    <a:cubicBezTo>
                      <a:pt x="10248" y="0"/>
                      <a:pt x="19085" y="7201"/>
                      <a:pt x="21154" y="17238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6" name="Oval 14"/>
              <p:cNvSpPr>
                <a:spLocks noChangeArrowheads="1"/>
              </p:cNvSpPr>
              <p:nvPr/>
            </p:nvSpPr>
            <p:spPr bwMode="auto">
              <a:xfrm>
                <a:off x="2160" y="2352"/>
                <a:ext cx="192" cy="192"/>
              </a:xfrm>
              <a:prstGeom prst="ellipse">
                <a:avLst/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7" name="Oval 15"/>
              <p:cNvSpPr>
                <a:spLocks noChangeArrowheads="1"/>
              </p:cNvSpPr>
              <p:nvPr/>
            </p:nvSpPr>
            <p:spPr bwMode="auto">
              <a:xfrm>
                <a:off x="2304" y="2592"/>
                <a:ext cx="96" cy="96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8" name="Oval 16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9" name="AutoShape 17"/>
              <p:cNvSpPr>
                <a:spLocks noChangeArrowheads="1"/>
              </p:cNvSpPr>
              <p:nvPr/>
            </p:nvSpPr>
            <p:spPr bwMode="auto">
              <a:xfrm>
                <a:off x="2208" y="2352"/>
                <a:ext cx="96" cy="192"/>
              </a:xfrm>
              <a:prstGeom prst="triangle">
                <a:avLst>
                  <a:gd name="adj" fmla="val 55208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spcBef>
                    <a:spcPct val="0"/>
                  </a:spcBef>
                </a:pPr>
                <a:endParaRPr lang="zh-CN" altLang="zh-CN" sz="2400">
                  <a:latin typeface="Times New Roman" panose="02020603050405020304" charset="0"/>
                  <a:ea typeface="黑体" panose="02010609060101010101" charset="-122"/>
                </a:endParaRPr>
              </a:p>
            </p:txBody>
          </p:sp>
          <p:sp>
            <p:nvSpPr>
              <p:cNvPr id="13330" name="Text Box 18"/>
              <p:cNvSpPr txBox="1">
                <a:spLocks noChangeArrowheads="1"/>
              </p:cNvSpPr>
              <p:nvPr/>
            </p:nvSpPr>
            <p:spPr bwMode="auto">
              <a:xfrm>
                <a:off x="2208" y="2160"/>
                <a:ext cx="37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altLang="zh-CN" b="1">
                    <a:solidFill>
                      <a:schemeClr val="bg1"/>
                    </a:solidFill>
                    <a:latin typeface="Times New Roman" panose="02020603050405020304" charset="0"/>
                    <a:ea typeface="黑体" panose="02010609060101010101" charset="-122"/>
                    <a:sym typeface="Symbol" panose="05050102010706020507" pitchFamily="18" charset="2"/>
                  </a:rPr>
                  <a:t>1k</a:t>
                </a:r>
                <a:endParaRPr lang="en-US" altLang="zh-CN" b="1">
                  <a:solidFill>
                    <a:schemeClr val="bg1"/>
                  </a:solidFill>
                  <a:latin typeface="Times New Roman" panose="02020603050405020304" charset="0"/>
                  <a:ea typeface="黑体" panose="02010609060101010101" charset="-122"/>
                </a:endParaRPr>
              </a:p>
            </p:txBody>
          </p:sp>
          <p:grpSp>
            <p:nvGrpSpPr>
              <p:cNvPr id="13331" name="Group 19"/>
              <p:cNvGrpSpPr/>
              <p:nvPr/>
            </p:nvGrpSpPr>
            <p:grpSpPr bwMode="auto">
              <a:xfrm>
                <a:off x="1488" y="2688"/>
                <a:ext cx="864" cy="288"/>
                <a:chOff x="1200" y="2256"/>
                <a:chExt cx="432" cy="288"/>
              </a:xfrm>
            </p:grpSpPr>
            <p:sp>
              <p:nvSpPr>
                <p:cNvPr id="13332" name="Line 20"/>
                <p:cNvSpPr>
                  <a:spLocks noChangeShapeType="1"/>
                </p:cNvSpPr>
                <p:nvPr/>
              </p:nvSpPr>
              <p:spPr bwMode="auto">
                <a:xfrm>
                  <a:off x="1200" y="2544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FF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33" name="Line 21"/>
                <p:cNvSpPr>
                  <a:spLocks noChangeShapeType="1"/>
                </p:cNvSpPr>
                <p:nvPr/>
              </p:nvSpPr>
              <p:spPr bwMode="auto">
                <a:xfrm>
                  <a:off x="1632" y="2256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FF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334" name="Line 22"/>
              <p:cNvSpPr>
                <a:spLocks noChangeShapeType="1"/>
              </p:cNvSpPr>
              <p:nvPr/>
            </p:nvSpPr>
            <p:spPr bwMode="auto">
              <a:xfrm>
                <a:off x="1200" y="3456"/>
                <a:ext cx="13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5" name="AutoShape 23"/>
              <p:cNvSpPr>
                <a:spLocks noChangeArrowheads="1"/>
              </p:cNvSpPr>
              <p:nvPr/>
            </p:nvSpPr>
            <p:spPr bwMode="auto">
              <a:xfrm>
                <a:off x="528" y="3432"/>
                <a:ext cx="384" cy="4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6" name="Rectangle 24"/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0" cy="96"/>
              </a:xfrm>
              <a:prstGeom prst="rect">
                <a:avLst/>
              </a:prstGeom>
              <a:solidFill>
                <a:srgbClr val="FF0066"/>
              </a:solidFill>
              <a:ln w="9525">
                <a:solidFill>
                  <a:srgbClr val="FF0066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7" name="Rectangle 25"/>
              <p:cNvSpPr>
                <a:spLocks noChangeArrowheads="1"/>
              </p:cNvSpPr>
              <p:nvPr/>
            </p:nvSpPr>
            <p:spPr bwMode="auto">
              <a:xfrm>
                <a:off x="816" y="3408"/>
                <a:ext cx="480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8" name="Line 26"/>
              <p:cNvSpPr>
                <a:spLocks noChangeShapeType="1"/>
              </p:cNvSpPr>
              <p:nvPr/>
            </p:nvSpPr>
            <p:spPr bwMode="auto">
              <a:xfrm flipH="1">
                <a:off x="2544" y="2688"/>
                <a:ext cx="0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339" name="Group 27"/>
              <p:cNvGrpSpPr/>
              <p:nvPr/>
            </p:nvGrpSpPr>
            <p:grpSpPr bwMode="auto">
              <a:xfrm flipV="1">
                <a:off x="1104" y="2640"/>
                <a:ext cx="384" cy="336"/>
                <a:chOff x="1200" y="2256"/>
                <a:chExt cx="432" cy="288"/>
              </a:xfrm>
            </p:grpSpPr>
            <p:sp>
              <p:nvSpPr>
                <p:cNvPr id="13340" name="Line 28"/>
                <p:cNvSpPr>
                  <a:spLocks noChangeShapeType="1"/>
                </p:cNvSpPr>
                <p:nvPr/>
              </p:nvSpPr>
              <p:spPr bwMode="auto">
                <a:xfrm>
                  <a:off x="1200" y="2544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FF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41" name="Line 29"/>
                <p:cNvSpPr>
                  <a:spLocks noChangeShapeType="1"/>
                </p:cNvSpPr>
                <p:nvPr/>
              </p:nvSpPr>
              <p:spPr bwMode="auto">
                <a:xfrm>
                  <a:off x="1632" y="2256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FF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342" name="Text Box 30"/>
              <p:cNvSpPr txBox="1">
                <a:spLocks noChangeArrowheads="1"/>
              </p:cNvSpPr>
              <p:nvPr/>
            </p:nvSpPr>
            <p:spPr bwMode="auto">
              <a:xfrm>
                <a:off x="1872" y="1920"/>
                <a:ext cx="27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800" b="1">
                    <a:latin typeface="Times New Roman" panose="02020603050405020304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</a:t>
                </a:r>
                <a:endParaRPr lang="en-US" altLang="zh-CN" sz="2800" b="1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43" name="Text Box 31"/>
              <p:cNvSpPr txBox="1">
                <a:spLocks noChangeArrowheads="1"/>
              </p:cNvSpPr>
              <p:nvPr/>
            </p:nvSpPr>
            <p:spPr bwMode="auto">
              <a:xfrm>
                <a:off x="2352" y="196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400" b="1">
                    <a:latin typeface="Times New Roman" panose="02020603050405020304" charset="0"/>
                    <a:ea typeface="宋体" panose="02010600030101010101" pitchFamily="2" charset="-122"/>
                  </a:rPr>
                  <a:t>0</a:t>
                </a:r>
                <a:endParaRPr lang="en-US" altLang="zh-CN" sz="2400" b="1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44" name="Line 32"/>
              <p:cNvSpPr>
                <a:spLocks noChangeShapeType="1"/>
              </p:cNvSpPr>
              <p:nvPr/>
            </p:nvSpPr>
            <p:spPr bwMode="auto">
              <a:xfrm>
                <a:off x="1968" y="2016"/>
                <a:ext cx="288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359" name="Line 47"/>
            <p:cNvSpPr>
              <a:spLocks noChangeShapeType="1"/>
            </p:cNvSpPr>
            <p:nvPr/>
          </p:nvSpPr>
          <p:spPr bwMode="auto">
            <a:xfrm>
              <a:off x="3600" y="3840"/>
              <a:ext cx="13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3" name="Oval 61"/>
            <p:cNvSpPr>
              <a:spLocks noChangeArrowheads="1"/>
            </p:cNvSpPr>
            <p:nvPr/>
          </p:nvSpPr>
          <p:spPr bwMode="auto">
            <a:xfrm>
              <a:off x="4296" y="2820"/>
              <a:ext cx="136" cy="1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86" name="Text Box 74"/>
            <p:cNvSpPr txBox="1">
              <a:spLocks noChangeArrowheads="1"/>
            </p:cNvSpPr>
            <p:nvPr/>
          </p:nvSpPr>
          <p:spPr bwMode="auto">
            <a:xfrm>
              <a:off x="4166" y="2930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80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调零</a:t>
              </a:r>
              <a:endParaRPr lang="zh-CN" altLang="en-US" sz="180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387" name="Text Box 75"/>
          <p:cNvSpPr txBox="1">
            <a:spLocks noChangeArrowheads="1"/>
          </p:cNvSpPr>
          <p:nvPr/>
        </p:nvSpPr>
        <p:spPr bwMode="auto">
          <a:xfrm>
            <a:off x="774065" y="4299268"/>
            <a:ext cx="2813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正确的测量方法</a:t>
            </a:r>
            <a:endParaRPr lang="zh-CN" altLang="en-US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416" name="Group 104"/>
          <p:cNvGrpSpPr/>
          <p:nvPr/>
        </p:nvGrpSpPr>
        <p:grpSpPr bwMode="auto">
          <a:xfrm>
            <a:off x="5297487" y="4405886"/>
            <a:ext cx="157163" cy="1752600"/>
            <a:chOff x="3264" y="2626"/>
            <a:chExt cx="99" cy="1104"/>
          </a:xfrm>
        </p:grpSpPr>
        <p:sp>
          <p:nvSpPr>
            <p:cNvPr id="13390" name="Line 78"/>
            <p:cNvSpPr>
              <a:spLocks noChangeShapeType="1"/>
            </p:cNvSpPr>
            <p:nvPr/>
          </p:nvSpPr>
          <p:spPr bwMode="auto">
            <a:xfrm rot="5400000" flipV="1">
              <a:off x="2761" y="3178"/>
              <a:ext cx="1104" cy="0"/>
            </a:xfrm>
            <a:prstGeom prst="line">
              <a:avLst/>
            </a:prstGeom>
            <a:noFill/>
            <a:ln w="57150">
              <a:solidFill>
                <a:srgbClr val="C0C0C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1" name="AutoShape 79"/>
            <p:cNvSpPr>
              <a:spLocks noChangeArrowheads="1"/>
            </p:cNvSpPr>
            <p:nvPr/>
          </p:nvSpPr>
          <p:spPr bwMode="auto">
            <a:xfrm rot="5400000" flipV="1">
              <a:off x="3084" y="3110"/>
              <a:ext cx="456" cy="96"/>
            </a:xfrm>
            <a:prstGeom prst="roundRect">
              <a:avLst>
                <a:gd name="adj" fmla="val 16667"/>
              </a:avLst>
            </a:prstGeom>
            <a:solidFill>
              <a:srgbClr val="7BE6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92" name="Rectangle 80"/>
            <p:cNvSpPr>
              <a:spLocks noChangeArrowheads="1"/>
            </p:cNvSpPr>
            <p:nvPr/>
          </p:nvSpPr>
          <p:spPr bwMode="auto">
            <a:xfrm rot="5400000" flipV="1">
              <a:off x="3297" y="3247"/>
              <a:ext cx="35" cy="9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93" name="Rectangle 81"/>
            <p:cNvSpPr>
              <a:spLocks noChangeArrowheads="1"/>
            </p:cNvSpPr>
            <p:nvPr/>
          </p:nvSpPr>
          <p:spPr bwMode="auto">
            <a:xfrm rot="5400000" flipV="1">
              <a:off x="3297" y="3183"/>
              <a:ext cx="34" cy="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94" name="Rectangle 82"/>
            <p:cNvSpPr>
              <a:spLocks noChangeArrowheads="1"/>
            </p:cNvSpPr>
            <p:nvPr/>
          </p:nvSpPr>
          <p:spPr bwMode="auto">
            <a:xfrm rot="5400000" flipV="1">
              <a:off x="3295" y="3122"/>
              <a:ext cx="34" cy="9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417" name="Group 105"/>
          <p:cNvGrpSpPr/>
          <p:nvPr/>
        </p:nvGrpSpPr>
        <p:grpSpPr bwMode="auto">
          <a:xfrm>
            <a:off x="7239000" y="3206750"/>
            <a:ext cx="1098550" cy="685800"/>
            <a:chOff x="4560" y="2014"/>
            <a:chExt cx="692" cy="432"/>
          </a:xfrm>
        </p:grpSpPr>
        <p:sp>
          <p:nvSpPr>
            <p:cNvPr id="13396" name="Rectangle 84"/>
            <p:cNvSpPr>
              <a:spLocks noChangeArrowheads="1"/>
            </p:cNvSpPr>
            <p:nvPr/>
          </p:nvSpPr>
          <p:spPr bwMode="auto">
            <a:xfrm>
              <a:off x="4608" y="2014"/>
              <a:ext cx="62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97" name="Arc 85"/>
            <p:cNvSpPr/>
            <p:nvPr/>
          </p:nvSpPr>
          <p:spPr bwMode="auto">
            <a:xfrm rot="-2395970">
              <a:off x="4752" y="2014"/>
              <a:ext cx="423" cy="43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155"/>
                <a:gd name="T1" fmla="*/ 0 h 21600"/>
                <a:gd name="T2" fmla="*/ 21155 w 21155"/>
                <a:gd name="T3" fmla="*/ 17238 h 21600"/>
                <a:gd name="T4" fmla="*/ 0 w 21155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55" h="21600" fill="none" extrusionOk="0">
                  <a:moveTo>
                    <a:pt x="-1" y="0"/>
                  </a:moveTo>
                  <a:cubicBezTo>
                    <a:pt x="10248" y="0"/>
                    <a:pt x="19085" y="7201"/>
                    <a:pt x="21154" y="17238"/>
                  </a:cubicBezTo>
                </a:path>
                <a:path w="21155" h="21600" stroke="0" extrusionOk="0">
                  <a:moveTo>
                    <a:pt x="-1" y="0"/>
                  </a:moveTo>
                  <a:cubicBezTo>
                    <a:pt x="10248" y="0"/>
                    <a:pt x="19085" y="7201"/>
                    <a:pt x="21154" y="1723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98" name="Line 86"/>
            <p:cNvSpPr>
              <a:spLocks noChangeShapeType="1"/>
            </p:cNvSpPr>
            <p:nvPr/>
          </p:nvSpPr>
          <p:spPr bwMode="auto">
            <a:xfrm>
              <a:off x="4866" y="2056"/>
              <a:ext cx="78" cy="2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9" name="Text Box 87"/>
            <p:cNvSpPr txBox="1">
              <a:spLocks noChangeArrowheads="1"/>
            </p:cNvSpPr>
            <p:nvPr/>
          </p:nvSpPr>
          <p:spPr bwMode="auto">
            <a:xfrm>
              <a:off x="4560" y="2062"/>
              <a:ext cx="2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800" b="1">
                  <a:latin typeface="Times New Roman" panose="02020603050405020304" charset="0"/>
                  <a:ea typeface="宋体" panose="02010600030101010101" pitchFamily="2" charset="-122"/>
                  <a:sym typeface="Symbol" panose="05050102010706020507" pitchFamily="18" charset="2"/>
                </a:rPr>
                <a:t></a:t>
              </a:r>
              <a:endParaRPr lang="en-US" altLang="zh-CN" sz="2800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13400" name="Text Box 88"/>
            <p:cNvSpPr txBox="1">
              <a:spLocks noChangeArrowheads="1"/>
            </p:cNvSpPr>
            <p:nvPr/>
          </p:nvSpPr>
          <p:spPr bwMode="auto">
            <a:xfrm>
              <a:off x="5040" y="211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b="1">
                  <a:latin typeface="Times New Roman" panose="02020603050405020304" charset="0"/>
                  <a:ea typeface="宋体" panose="02010600030101010101" pitchFamily="2" charset="-122"/>
                </a:rPr>
                <a:t>0</a:t>
              </a:r>
              <a:endParaRPr lang="en-US" altLang="zh-CN" sz="2400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402" name="Text Box 90"/>
          <p:cNvSpPr txBox="1">
            <a:spLocks noChangeArrowheads="1"/>
          </p:cNvSpPr>
          <p:nvPr/>
        </p:nvSpPr>
        <p:spPr bwMode="auto">
          <a:xfrm>
            <a:off x="4504531" y="4696281"/>
            <a:ext cx="12906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6000" b="1" dirty="0">
                <a:solidFill>
                  <a:srgbClr val="FF0066"/>
                </a:solidFill>
                <a:latin typeface="Times New Roman" panose="02020603050405020304" charset="0"/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endParaRPr lang="en-US" altLang="zh-CN" sz="6000" b="1" dirty="0">
              <a:solidFill>
                <a:srgbClr val="FF0066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pSp>
        <p:nvGrpSpPr>
          <p:cNvPr id="13408" name="Group 96"/>
          <p:cNvGrpSpPr/>
          <p:nvPr/>
        </p:nvGrpSpPr>
        <p:grpSpPr bwMode="auto">
          <a:xfrm>
            <a:off x="4851400" y="3359150"/>
            <a:ext cx="1476375" cy="3641725"/>
            <a:chOff x="2792" y="1978"/>
            <a:chExt cx="930" cy="2294"/>
          </a:xfrm>
        </p:grpSpPr>
        <p:pic>
          <p:nvPicPr>
            <p:cNvPr id="13406" name="Picture 94" descr="shou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" y="1978"/>
              <a:ext cx="862" cy="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07" name="Picture 95" descr="shou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2" y="3433"/>
              <a:ext cx="930" cy="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409" name="Text Box 97"/>
          <p:cNvSpPr txBox="1">
            <a:spLocks noChangeArrowheads="1"/>
          </p:cNvSpPr>
          <p:nvPr/>
        </p:nvSpPr>
        <p:spPr bwMode="auto">
          <a:xfrm>
            <a:off x="774065" y="4812030"/>
            <a:ext cx="2813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不正确的测量方法</a:t>
            </a:r>
            <a:endParaRPr lang="zh-CN" altLang="en-US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12" name="AutoShape 100"/>
          <p:cNvSpPr>
            <a:spLocks noChangeArrowheads="1"/>
          </p:cNvSpPr>
          <p:nvPr/>
        </p:nvSpPr>
        <p:spPr bwMode="auto">
          <a:xfrm flipH="1">
            <a:off x="3513138" y="4268788"/>
            <a:ext cx="946150" cy="850900"/>
          </a:xfrm>
          <a:prstGeom prst="cloudCallout">
            <a:avLst>
              <a:gd name="adj1" fmla="val -47324"/>
              <a:gd name="adj2" fmla="val 106903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i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</a:rPr>
              <a:t>？</a:t>
            </a:r>
            <a:endParaRPr lang="zh-CN" altLang="en-US" sz="3200" b="1" i="1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3413" name="Text Box 101"/>
          <p:cNvSpPr txBox="1">
            <a:spLocks noChangeArrowheads="1"/>
          </p:cNvSpPr>
          <p:nvPr/>
        </p:nvSpPr>
        <p:spPr bwMode="auto">
          <a:xfrm>
            <a:off x="536915" y="5757863"/>
            <a:ext cx="3603038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8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因为人体电阻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与被测电阻并联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424" name="Group 112"/>
          <p:cNvGrpSpPr/>
          <p:nvPr/>
        </p:nvGrpSpPr>
        <p:grpSpPr bwMode="auto">
          <a:xfrm>
            <a:off x="7239000" y="3206750"/>
            <a:ext cx="1098550" cy="685800"/>
            <a:chOff x="4560" y="2020"/>
            <a:chExt cx="692" cy="432"/>
          </a:xfrm>
        </p:grpSpPr>
        <p:sp>
          <p:nvSpPr>
            <p:cNvPr id="13419" name="Rectangle 107"/>
            <p:cNvSpPr>
              <a:spLocks noChangeArrowheads="1"/>
            </p:cNvSpPr>
            <p:nvPr/>
          </p:nvSpPr>
          <p:spPr bwMode="auto">
            <a:xfrm>
              <a:off x="4608" y="2020"/>
              <a:ext cx="62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20" name="Arc 108"/>
            <p:cNvSpPr/>
            <p:nvPr/>
          </p:nvSpPr>
          <p:spPr bwMode="auto">
            <a:xfrm rot="-2395970">
              <a:off x="4752" y="2020"/>
              <a:ext cx="423" cy="43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155"/>
                <a:gd name="T1" fmla="*/ 0 h 21600"/>
                <a:gd name="T2" fmla="*/ 21155 w 21155"/>
                <a:gd name="T3" fmla="*/ 17238 h 21600"/>
                <a:gd name="T4" fmla="*/ 0 w 21155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55" h="21600" fill="none" extrusionOk="0">
                  <a:moveTo>
                    <a:pt x="-1" y="0"/>
                  </a:moveTo>
                  <a:cubicBezTo>
                    <a:pt x="10248" y="0"/>
                    <a:pt x="19085" y="7201"/>
                    <a:pt x="21154" y="17238"/>
                  </a:cubicBezTo>
                </a:path>
                <a:path w="21155" h="21600" stroke="0" extrusionOk="0">
                  <a:moveTo>
                    <a:pt x="-1" y="0"/>
                  </a:moveTo>
                  <a:cubicBezTo>
                    <a:pt x="10248" y="0"/>
                    <a:pt x="19085" y="7201"/>
                    <a:pt x="21154" y="1723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21" name="Line 109"/>
            <p:cNvSpPr>
              <a:spLocks noChangeShapeType="1"/>
            </p:cNvSpPr>
            <p:nvPr/>
          </p:nvSpPr>
          <p:spPr bwMode="auto">
            <a:xfrm>
              <a:off x="4944" y="205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2" name="Text Box 110"/>
            <p:cNvSpPr txBox="1">
              <a:spLocks noChangeArrowheads="1"/>
            </p:cNvSpPr>
            <p:nvPr/>
          </p:nvSpPr>
          <p:spPr bwMode="auto">
            <a:xfrm>
              <a:off x="4560" y="2068"/>
              <a:ext cx="2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800" b="1">
                  <a:latin typeface="Times New Roman" panose="02020603050405020304" charset="0"/>
                  <a:ea typeface="宋体" panose="02010600030101010101" pitchFamily="2" charset="-122"/>
                  <a:sym typeface="Symbol" panose="05050102010706020507" pitchFamily="18" charset="2"/>
                </a:rPr>
                <a:t></a:t>
              </a:r>
              <a:endParaRPr lang="en-US" altLang="zh-CN" sz="2800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13423" name="Text Box 111"/>
            <p:cNvSpPr txBox="1">
              <a:spLocks noChangeArrowheads="1"/>
            </p:cNvSpPr>
            <p:nvPr/>
          </p:nvSpPr>
          <p:spPr bwMode="auto">
            <a:xfrm>
              <a:off x="5040" y="211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400" b="1">
                  <a:latin typeface="Times New Roman" panose="02020603050405020304" charset="0"/>
                  <a:ea typeface="宋体" panose="02010600030101010101" pitchFamily="2" charset="-122"/>
                </a:rPr>
                <a:t>0</a:t>
              </a:r>
              <a:endParaRPr lang="en-US" altLang="zh-CN" sz="2400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13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13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13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134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 build="p"/>
      <p:bldP spid="13318" grpId="0" autoUpdateAnimBg="0" build="p"/>
      <p:bldP spid="13345" grpId="0" autoUpdateAnimBg="0" build="p"/>
      <p:bldP spid="13383" grpId="0" autoUpdateAnimBg="0" build="p"/>
      <p:bldP spid="13387" grpId="0" autoUpdateAnimBg="0" build="p"/>
      <p:bldP spid="13402" grpId="0" autoUpdateAnimBg="0"/>
      <p:bldP spid="13409" grpId="0" autoUpdateAnimBg="0" build="p"/>
      <p:bldP spid="13412" grpId="0" animBg="1" autoUpdateAnimBg="0"/>
      <p:bldP spid="13413" grpId="0" bldLvl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556792"/>
            <a:ext cx="8712968" cy="5040560"/>
          </a:xfrm>
        </p:spPr>
        <p:txBody>
          <a:bodyPr>
            <a:normAutofit/>
          </a:bodyPr>
          <a:lstStyle/>
          <a:p>
            <a:endParaRPr lang="en-US" altLang="zh-CN" sz="1100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选择量程：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标称阻值在量程的</a:t>
            </a: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</a:rPr>
              <a:t>20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％～</a:t>
            </a: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</a:rPr>
              <a:t>80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％范围内，测量准确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900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9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手不要触及</a:t>
            </a:r>
            <a:r>
              <a:rPr lang="zh-CN" altLang="en-US" dirty="0">
                <a:solidFill>
                  <a:srgbClr val="FF2BD8"/>
                </a:solidFill>
                <a:latin typeface="+mj-ea"/>
                <a:ea typeface="+mj-ea"/>
              </a:rPr>
              <a:t>表笔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和</a:t>
            </a:r>
            <a:r>
              <a:rPr lang="zh-CN" altLang="en-US" dirty="0" smtClean="0">
                <a:solidFill>
                  <a:srgbClr val="FF2BD8"/>
                </a:solidFill>
                <a:latin typeface="+mj-ea"/>
                <a:ea typeface="+mj-ea"/>
              </a:rPr>
              <a:t>电阻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导电部分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9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被测电阻要从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电路中焊下来，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至少要焊开一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个脚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，以免其它组件影响测量误差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8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根据偏差等级，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读数与标称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阻值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允许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有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±5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％、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±10</a:t>
            </a:r>
            <a:r>
              <a:rPr lang="zh-CN" altLang="en-US" dirty="0">
                <a:solidFill>
                  <a:srgbClr val="FF00FF"/>
                </a:solidFill>
                <a:latin typeface="+mj-ea"/>
                <a:ea typeface="+mj-ea"/>
              </a:rPr>
              <a:t>％或</a:t>
            </a:r>
            <a:r>
              <a:rPr lang="en-US" altLang="zh-CN" dirty="0">
                <a:solidFill>
                  <a:srgbClr val="FF00FF"/>
                </a:solidFill>
                <a:latin typeface="+mj-ea"/>
                <a:ea typeface="+mj-ea"/>
              </a:rPr>
              <a:t>±20</a:t>
            </a:r>
            <a:r>
              <a:rPr lang="zh-CN" altLang="en-US" dirty="0" smtClean="0">
                <a:solidFill>
                  <a:srgbClr val="FF00FF"/>
                </a:solidFill>
                <a:latin typeface="+mj-ea"/>
                <a:ea typeface="+mj-ea"/>
              </a:rPr>
              <a:t>％误差</a:t>
            </a:r>
            <a:endParaRPr lang="zh-CN" altLang="en-US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08" y="332656"/>
            <a:ext cx="90364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algn="ctr"/>
            <a:r>
              <a:rPr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2.7.2 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万用表测量电阻注意</a:t>
            </a:r>
            <a:r>
              <a:rPr lang="zh-CN" altLang="en-US" sz="4400" b="1" dirty="0">
                <a:solidFill>
                  <a:srgbClr val="FF0000"/>
                </a:solidFill>
                <a:latin typeface="+mj-ea"/>
                <a:ea typeface="+mj-ea"/>
              </a:rPr>
              <a:t>事项</a:t>
            </a:r>
            <a:endParaRPr lang="en-US" altLang="zh-CN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7" name="Rectangle 16">
            <a:hlinkClick r:id="rId1"/>
          </p:cNvPr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69A2E1">
              <a:alpha val="8901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8" name="Rectangle 17">
            <a:hlinkClick r:id="rId1"/>
          </p:cNvPr>
          <p:cNvSpPr>
            <a:spLocks noChangeArrowheads="1"/>
          </p:cNvSpPr>
          <p:nvPr/>
        </p:nvSpPr>
        <p:spPr bwMode="auto">
          <a:xfrm>
            <a:off x="843915" y="188595"/>
            <a:ext cx="62515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实习报告示例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998855"/>
            <a:ext cx="1887855" cy="25711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065" y="1043940"/>
            <a:ext cx="1848485" cy="2526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65" y="3680460"/>
            <a:ext cx="1910080" cy="2518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865" y="3680460"/>
            <a:ext cx="1816735" cy="2519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785" y="1226185"/>
            <a:ext cx="3324860" cy="4824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301006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2.8  </a:t>
            </a:r>
            <a:r>
              <a:rPr lang="zh-CN" altLang="en-US" dirty="0" smtClean="0">
                <a:latin typeface="+mj-ea"/>
              </a:rPr>
              <a:t>总结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165" y="1628775"/>
            <a:ext cx="8589010" cy="452628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4000" dirty="0" smtClean="0">
                <a:solidFill>
                  <a:srgbClr val="0000FF"/>
                </a:solidFill>
                <a:latin typeface="+mj-ea"/>
                <a:ea typeface="+mj-ea"/>
              </a:rPr>
              <a:t>电阻实际应用中用到的知识点</a:t>
            </a:r>
            <a:endParaRPr lang="en-US" altLang="zh-CN" sz="40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rgbClr val="FF00FF"/>
                </a:solidFill>
                <a:latin typeface="+mj-ea"/>
                <a:ea typeface="+mj-ea"/>
              </a:rPr>
              <a:t>阻值</a:t>
            </a:r>
            <a:r>
              <a:rPr lang="en-US" altLang="zh-CN" sz="3600" dirty="0" smtClean="0">
                <a:solidFill>
                  <a:srgbClr val="FF00FF"/>
                </a:solidFill>
                <a:latin typeface="+mj-ea"/>
                <a:ea typeface="+mj-ea"/>
              </a:rPr>
              <a:t>/</a:t>
            </a:r>
            <a:r>
              <a:rPr lang="zh-CN" altLang="en-US" sz="3600" dirty="0" smtClean="0">
                <a:solidFill>
                  <a:srgbClr val="FF00FF"/>
                </a:solidFill>
                <a:latin typeface="+mj-ea"/>
                <a:ea typeface="+mj-ea"/>
              </a:rPr>
              <a:t>精度</a:t>
            </a:r>
            <a:r>
              <a:rPr lang="en-US" altLang="zh-CN" sz="3600" dirty="0" smtClean="0">
                <a:solidFill>
                  <a:srgbClr val="FF00FF"/>
                </a:solidFill>
                <a:latin typeface="+mj-ea"/>
                <a:ea typeface="+mj-ea"/>
              </a:rPr>
              <a:t>/</a:t>
            </a:r>
            <a:r>
              <a:rPr lang="zh-CN" altLang="en-US" sz="3600" dirty="0" smtClean="0">
                <a:solidFill>
                  <a:srgbClr val="FF00FF"/>
                </a:solidFill>
                <a:latin typeface="+mj-ea"/>
                <a:ea typeface="+mj-ea"/>
              </a:rPr>
              <a:t>功率</a:t>
            </a:r>
            <a:endParaRPr lang="en-US" altLang="zh-CN" sz="3600" dirty="0" smtClean="0">
              <a:solidFill>
                <a:srgbClr val="FF00FF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FF00FF"/>
                </a:solidFill>
                <a:latin typeface="+mj-ea"/>
                <a:ea typeface="+mj-ea"/>
              </a:rPr>
              <a:t>贴</a:t>
            </a:r>
            <a:r>
              <a:rPr lang="zh-CN" altLang="en-US" sz="3600" dirty="0" smtClean="0">
                <a:solidFill>
                  <a:srgbClr val="FF00FF"/>
                </a:solidFill>
                <a:latin typeface="+mj-ea"/>
                <a:ea typeface="+mj-ea"/>
              </a:rPr>
              <a:t>片</a:t>
            </a:r>
            <a:r>
              <a:rPr lang="en-US" altLang="zh-CN" sz="3600" dirty="0" smtClean="0">
                <a:solidFill>
                  <a:srgbClr val="FF00FF"/>
                </a:solidFill>
                <a:latin typeface="+mj-ea"/>
                <a:ea typeface="+mj-ea"/>
              </a:rPr>
              <a:t>/</a:t>
            </a:r>
            <a:r>
              <a:rPr lang="zh-CN" altLang="en-US" sz="3600" dirty="0" smtClean="0">
                <a:solidFill>
                  <a:srgbClr val="FF00FF"/>
                </a:solidFill>
                <a:latin typeface="+mj-ea"/>
                <a:ea typeface="+mj-ea"/>
              </a:rPr>
              <a:t>直插</a:t>
            </a:r>
            <a:r>
              <a:rPr lang="en-US" altLang="zh-CN" sz="3600" dirty="0" smtClean="0">
                <a:solidFill>
                  <a:srgbClr val="FF00FF"/>
                </a:solidFill>
                <a:latin typeface="+mj-ea"/>
                <a:ea typeface="+mj-ea"/>
              </a:rPr>
              <a:t>/</a:t>
            </a:r>
            <a:r>
              <a:rPr lang="zh-CN" altLang="en-US" sz="3600" dirty="0" smtClean="0">
                <a:solidFill>
                  <a:srgbClr val="FF00FF"/>
                </a:solidFill>
                <a:latin typeface="+mj-ea"/>
                <a:ea typeface="+mj-ea"/>
              </a:rPr>
              <a:t>排阻</a:t>
            </a:r>
            <a:endParaRPr lang="en-US" altLang="zh-CN" sz="3600" dirty="0" smtClean="0">
              <a:solidFill>
                <a:srgbClr val="FF00FF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3600" dirty="0" smtClean="0">
              <a:solidFill>
                <a:srgbClr val="FF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74561" y="2314363"/>
            <a:ext cx="5594197" cy="1434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9600" dirty="0" smtClean="0"/>
              <a:t>电    容</a:t>
            </a:r>
            <a:endParaRPr lang="zh-CN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1287016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9792" y="2204864"/>
            <a:ext cx="4824536" cy="2736304"/>
          </a:xfrm>
        </p:spPr>
        <p:txBody>
          <a:bodyPr>
            <a:normAutofit/>
          </a:bodyPr>
          <a:lstStyle/>
          <a:p>
            <a:pPr marL="571500" indent="-571500">
              <a:buNone/>
            </a:pPr>
            <a:r>
              <a:rPr lang="en-US" altLang="zh-CN" sz="4000" b="1" dirty="0" smtClean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4000" b="1" dirty="0" smtClean="0">
                <a:solidFill>
                  <a:srgbClr val="0000FF"/>
                </a:solidFill>
                <a:latin typeface="+mj-ea"/>
                <a:ea typeface="+mj-ea"/>
              </a:rPr>
              <a:t>、识别与检测</a:t>
            </a:r>
            <a:endParaRPr lang="en-US" altLang="zh-CN" sz="40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571500" indent="-571500">
              <a:buNone/>
            </a:pPr>
            <a:endParaRPr lang="en-US" altLang="zh-CN" sz="16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571500" indent="-571500">
              <a:buNone/>
            </a:pPr>
            <a:r>
              <a:rPr lang="en-US" altLang="zh-CN" sz="4000" dirty="0" smtClean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4000" dirty="0" smtClean="0">
                <a:solidFill>
                  <a:srgbClr val="0000FF"/>
                </a:solidFill>
                <a:latin typeface="+mj-ea"/>
                <a:ea typeface="+mj-ea"/>
              </a:rPr>
              <a:t>、认识常用电容</a:t>
            </a:r>
            <a:endParaRPr lang="zh-CN" altLang="en-US" sz="4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1.  </a:t>
            </a:r>
            <a:r>
              <a:rPr lang="zh-CN" altLang="en-US" dirty="0" smtClean="0">
                <a:latin typeface="+mj-ea"/>
              </a:rPr>
              <a:t>电容基本知识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528192"/>
            <a:ext cx="8928992" cy="4997152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500" dirty="0">
                <a:solidFill>
                  <a:srgbClr val="0000FF"/>
                </a:solidFill>
                <a:latin typeface="+mj-ea"/>
                <a:ea typeface="+mj-ea"/>
              </a:rPr>
              <a:t>构造</a:t>
            </a:r>
            <a:r>
              <a:rPr lang="zh-CN" altLang="en-US" sz="2500" dirty="0" smtClean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lang="zh-CN" altLang="en-US" sz="2500" dirty="0" smtClean="0">
                <a:solidFill>
                  <a:srgbClr val="FF0000"/>
                </a:solidFill>
                <a:latin typeface="+mj-ea"/>
                <a:ea typeface="+mj-ea"/>
              </a:rPr>
              <a:t>两块金属导体中间用绝缘体隔开就形成了电容器</a:t>
            </a:r>
            <a:endParaRPr lang="en-US" altLang="zh-CN" sz="25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40000"/>
              </a:lnSpc>
            </a:pPr>
            <a:r>
              <a:rPr kumimoji="1" lang="zh-CN" altLang="en-US" sz="2500" dirty="0" smtClean="0">
                <a:solidFill>
                  <a:srgbClr val="0000FF"/>
                </a:solidFill>
                <a:latin typeface="+mj-ea"/>
                <a:ea typeface="+mj-ea"/>
              </a:rPr>
              <a:t>储能元件：</a:t>
            </a:r>
            <a:r>
              <a:rPr kumimoji="1" lang="zh-CN" altLang="en-US" sz="2500" dirty="0" smtClean="0">
                <a:solidFill>
                  <a:srgbClr val="FF0000"/>
                </a:solidFill>
                <a:latin typeface="+mj-ea"/>
                <a:ea typeface="+mj-ea"/>
              </a:rPr>
              <a:t>储存电荷的容器，用字母</a:t>
            </a:r>
            <a:r>
              <a:rPr kumimoji="1" lang="en-US" altLang="zh-CN" sz="2500" dirty="0" smtClean="0">
                <a:solidFill>
                  <a:srgbClr val="FF0000"/>
                </a:solidFill>
                <a:latin typeface="+mj-ea"/>
                <a:ea typeface="+mj-ea"/>
              </a:rPr>
              <a:t>C</a:t>
            </a:r>
            <a:r>
              <a:rPr kumimoji="1" lang="zh-CN" altLang="en-US" sz="2500" dirty="0" smtClean="0">
                <a:solidFill>
                  <a:srgbClr val="FF0000"/>
                </a:solidFill>
                <a:latin typeface="+mj-ea"/>
                <a:ea typeface="+mj-ea"/>
              </a:rPr>
              <a:t>表示</a:t>
            </a:r>
            <a:endParaRPr kumimoji="1" lang="en-US" altLang="zh-CN" sz="25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40000"/>
              </a:lnSpc>
            </a:pPr>
            <a:r>
              <a:rPr lang="zh-CN" altLang="zh-CN" sz="2500" dirty="0" smtClean="0">
                <a:solidFill>
                  <a:srgbClr val="0000FF"/>
                </a:solidFill>
                <a:latin typeface="+mj-ea"/>
                <a:ea typeface="+mj-ea"/>
              </a:rPr>
              <a:t>基本单位</a:t>
            </a:r>
            <a:r>
              <a:rPr lang="zh-CN" altLang="en-US" sz="2500" dirty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kumimoji="1" lang="zh-CN" altLang="zh-CN" sz="2500" dirty="0">
                <a:solidFill>
                  <a:srgbClr val="FF0000"/>
                </a:solidFill>
                <a:latin typeface="+mj-ea"/>
                <a:ea typeface="+mj-ea"/>
              </a:rPr>
              <a:t>法拉</a:t>
            </a:r>
            <a:r>
              <a:rPr kumimoji="1" lang="en-US" altLang="zh-CN" sz="2500" dirty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kumimoji="1" lang="zh-CN" altLang="zh-CN" sz="2500" dirty="0">
                <a:solidFill>
                  <a:srgbClr val="FF0000"/>
                </a:solidFill>
                <a:latin typeface="+mj-ea"/>
                <a:ea typeface="+mj-ea"/>
              </a:rPr>
              <a:t>F </a:t>
            </a:r>
            <a:r>
              <a:rPr kumimoji="1" lang="en-US" altLang="zh-CN" sz="2500" dirty="0">
                <a:solidFill>
                  <a:srgbClr val="FF0000"/>
                </a:solidFill>
                <a:latin typeface="+mj-ea"/>
                <a:ea typeface="+mj-ea"/>
              </a:rPr>
              <a:t>    </a:t>
            </a:r>
            <a:endParaRPr kumimoji="1" lang="en-US" altLang="zh-CN" sz="25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40000"/>
              </a:lnSpc>
            </a:pPr>
            <a:r>
              <a:rPr kumimoji="1" lang="zh-CN" altLang="zh-CN" sz="2500" dirty="0" smtClean="0">
                <a:solidFill>
                  <a:srgbClr val="0000FF"/>
                </a:solidFill>
                <a:latin typeface="+mj-ea"/>
                <a:ea typeface="+mj-ea"/>
              </a:rPr>
              <a:t>常用</a:t>
            </a:r>
            <a:r>
              <a:rPr kumimoji="1" lang="zh-CN" altLang="zh-CN" sz="2500" dirty="0">
                <a:solidFill>
                  <a:srgbClr val="0000FF"/>
                </a:solidFill>
                <a:latin typeface="+mj-ea"/>
                <a:ea typeface="+mj-ea"/>
              </a:rPr>
              <a:t>单位：</a:t>
            </a:r>
            <a:r>
              <a:rPr kumimoji="1" lang="zh-CN" altLang="zh-CN" sz="2500" dirty="0">
                <a:solidFill>
                  <a:srgbClr val="FF0000"/>
                </a:solidFill>
                <a:latin typeface="+mj-ea"/>
                <a:ea typeface="+mj-ea"/>
              </a:rPr>
              <a:t>μF</a:t>
            </a:r>
            <a:r>
              <a:rPr kumimoji="1" lang="en-US" altLang="zh-CN" sz="2500" dirty="0">
                <a:solidFill>
                  <a:srgbClr val="FF0000"/>
                </a:solidFill>
                <a:latin typeface="+mj-ea"/>
                <a:ea typeface="+mj-ea"/>
              </a:rPr>
              <a:t>    </a:t>
            </a:r>
            <a:r>
              <a:rPr kumimoji="1" lang="zh-CN" altLang="zh-CN" sz="2500" dirty="0">
                <a:solidFill>
                  <a:srgbClr val="FF0000"/>
                </a:solidFill>
                <a:latin typeface="+mj-ea"/>
                <a:ea typeface="+mj-ea"/>
              </a:rPr>
              <a:t>nF</a:t>
            </a:r>
            <a:r>
              <a:rPr kumimoji="1" lang="en-US" altLang="zh-CN" sz="2500" dirty="0">
                <a:solidFill>
                  <a:srgbClr val="FF0000"/>
                </a:solidFill>
                <a:latin typeface="+mj-ea"/>
                <a:ea typeface="+mj-ea"/>
              </a:rPr>
              <a:t>   </a:t>
            </a:r>
            <a:r>
              <a:rPr kumimoji="1" lang="zh-CN" altLang="zh-CN" sz="2500" dirty="0">
                <a:solidFill>
                  <a:srgbClr val="FF0000"/>
                </a:solidFill>
                <a:latin typeface="+mj-ea"/>
                <a:ea typeface="+mj-ea"/>
              </a:rPr>
              <a:t>pF</a:t>
            </a:r>
            <a:endParaRPr kumimoji="1" lang="en-US" altLang="zh-CN" sz="2500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40000"/>
              </a:lnSpc>
            </a:pPr>
            <a:r>
              <a:rPr lang="zh-CN" altLang="en-US" sz="2500" dirty="0">
                <a:solidFill>
                  <a:srgbClr val="0000FF"/>
                </a:solidFill>
                <a:latin typeface="+mj-ea"/>
                <a:ea typeface="+mj-ea"/>
              </a:rPr>
              <a:t>换算关系：</a:t>
            </a:r>
            <a:r>
              <a:rPr lang="zh-CN" altLang="en-US" sz="2500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charset="0"/>
              </a:rPr>
              <a:t> </a:t>
            </a:r>
            <a:r>
              <a:rPr lang="zh-CN" altLang="en-US" sz="25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charset="0"/>
              </a:rPr>
              <a:t>1</a:t>
            </a:r>
            <a:r>
              <a:rPr lang="en-US" altLang="zh-CN" sz="2500" dirty="0">
                <a:solidFill>
                  <a:srgbClr val="FF0000"/>
                </a:solidFill>
                <a:latin typeface="+mj-ea"/>
                <a:ea typeface="+mj-ea"/>
              </a:rPr>
              <a:t>F</a:t>
            </a:r>
            <a:r>
              <a:rPr lang="zh-CN" altLang="en-US" sz="25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charset="0"/>
              </a:rPr>
              <a:t>=10</a:t>
            </a:r>
            <a:r>
              <a:rPr lang="zh-CN" altLang="en-US" sz="2500" baseline="300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charset="0"/>
              </a:rPr>
              <a:t>3</a:t>
            </a:r>
            <a:r>
              <a:rPr lang="en-US" altLang="zh-CN" sz="2500" dirty="0">
                <a:solidFill>
                  <a:srgbClr val="FF0000"/>
                </a:solidFill>
                <a:latin typeface="+mj-ea"/>
                <a:ea typeface="+mj-ea"/>
              </a:rPr>
              <a:t>mF</a:t>
            </a:r>
            <a:r>
              <a:rPr lang="zh-CN" altLang="en-US" sz="25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charset="0"/>
              </a:rPr>
              <a:t>=10</a:t>
            </a:r>
            <a:r>
              <a:rPr lang="zh-CN" altLang="en-US" sz="2500" baseline="300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charset="0"/>
              </a:rPr>
              <a:t>6</a:t>
            </a:r>
            <a:r>
              <a:rPr lang="en-US" altLang="zh-CN" sz="2500" dirty="0" err="1">
                <a:solidFill>
                  <a:srgbClr val="FF0000"/>
                </a:solidFill>
                <a:latin typeface="+mj-ea"/>
                <a:ea typeface="+mj-ea"/>
              </a:rPr>
              <a:t>uF</a:t>
            </a:r>
            <a:r>
              <a:rPr lang="zh-CN" altLang="en-US" sz="25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charset="0"/>
              </a:rPr>
              <a:t>=10</a:t>
            </a:r>
            <a:r>
              <a:rPr lang="zh-CN" altLang="en-US" sz="2500" baseline="300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charset="0"/>
              </a:rPr>
              <a:t>9</a:t>
            </a:r>
            <a:r>
              <a:rPr lang="en-US" altLang="zh-CN" sz="2500" dirty="0" err="1">
                <a:solidFill>
                  <a:srgbClr val="FF0000"/>
                </a:solidFill>
                <a:latin typeface="+mj-ea"/>
                <a:ea typeface="+mj-ea"/>
              </a:rPr>
              <a:t>nF</a:t>
            </a:r>
            <a:r>
              <a:rPr lang="zh-CN" altLang="en-US" sz="25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charset="0"/>
              </a:rPr>
              <a:t>=10</a:t>
            </a:r>
            <a:r>
              <a:rPr lang="zh-CN" altLang="en-US" sz="2500" baseline="300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charset="0"/>
              </a:rPr>
              <a:t>12</a:t>
            </a:r>
            <a:r>
              <a:rPr lang="en-US" altLang="zh-CN" sz="2500" dirty="0">
                <a:solidFill>
                  <a:srgbClr val="FF0000"/>
                </a:solidFill>
                <a:latin typeface="+mj-ea"/>
                <a:ea typeface="+mj-ea"/>
              </a:rPr>
              <a:t>pF</a:t>
            </a:r>
            <a:r>
              <a:rPr lang="zh-CN" altLang="en-US" sz="25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en-US" altLang="zh-CN" sz="2500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40000"/>
              </a:lnSpc>
            </a:pPr>
            <a:r>
              <a:rPr lang="zh-CN" altLang="zh-CN" sz="2500" dirty="0" smtClean="0">
                <a:solidFill>
                  <a:srgbClr val="0000FF"/>
                </a:solidFill>
                <a:latin typeface="+mj-ea"/>
                <a:ea typeface="+mj-ea"/>
              </a:rPr>
              <a:t>特点</a:t>
            </a:r>
            <a:r>
              <a:rPr lang="zh-CN" altLang="zh-CN" sz="2500" dirty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lang="zh-CN" altLang="zh-CN" sz="2500" dirty="0">
                <a:solidFill>
                  <a:srgbClr val="FF0000"/>
                </a:solidFill>
                <a:latin typeface="+mj-ea"/>
                <a:ea typeface="+mj-ea"/>
              </a:rPr>
              <a:t>隔直流，通</a:t>
            </a:r>
            <a:r>
              <a:rPr lang="zh-CN" altLang="zh-CN" sz="2500" dirty="0" smtClean="0">
                <a:solidFill>
                  <a:srgbClr val="FF0000"/>
                </a:solidFill>
                <a:latin typeface="+mj-ea"/>
                <a:ea typeface="+mj-ea"/>
              </a:rPr>
              <a:t>交流</a:t>
            </a:r>
            <a:endParaRPr lang="en-US" altLang="zh-CN" sz="2500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40000"/>
              </a:lnSpc>
            </a:pPr>
            <a:r>
              <a:rPr lang="zh-CN" altLang="zh-CN" sz="2500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charset="0"/>
              </a:rPr>
              <a:t>用途</a:t>
            </a:r>
            <a:r>
              <a:rPr lang="zh-CN" altLang="en-US" sz="2500" dirty="0">
                <a:solidFill>
                  <a:srgbClr val="0000FF"/>
                </a:solidFill>
                <a:latin typeface="+mj-ea"/>
                <a:ea typeface="+mj-ea"/>
                <a:cs typeface="Times New Roman" panose="02020603050405020304" charset="0"/>
              </a:rPr>
              <a:t>：</a:t>
            </a:r>
            <a:r>
              <a:rPr lang="zh-CN" altLang="zh-CN" sz="25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charset="0"/>
              </a:rPr>
              <a:t>电源滤波、信号滤波、信号耦合、谐振、隔直</a:t>
            </a:r>
            <a:endParaRPr lang="en-US" altLang="zh-CN" sz="2500" dirty="0">
              <a:solidFill>
                <a:srgbClr val="FF0000"/>
              </a:solidFill>
              <a:latin typeface="+mj-ea"/>
              <a:ea typeface="+mj-ea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500" dirty="0" smtClean="0">
                <a:solidFill>
                  <a:srgbClr val="0000FF"/>
                </a:solidFill>
                <a:latin typeface="+mj-ea"/>
                <a:ea typeface="+mj-ea"/>
                <a:cs typeface="Times New Roman" panose="02020603050405020304" charset="0"/>
              </a:rPr>
              <a:t>基本参数：</a:t>
            </a:r>
            <a:r>
              <a:rPr lang="zh-CN" altLang="en-US" sz="2500" dirty="0">
                <a:solidFill>
                  <a:srgbClr val="FF0000"/>
                </a:solidFill>
                <a:latin typeface="+mj-ea"/>
                <a:ea typeface="+mj-ea"/>
              </a:rPr>
              <a:t>标称容量、额定电压、允许</a:t>
            </a:r>
            <a:r>
              <a:rPr lang="zh-CN" altLang="en-US" sz="2500" dirty="0" smtClean="0">
                <a:solidFill>
                  <a:srgbClr val="FF0000"/>
                </a:solidFill>
                <a:latin typeface="+mj-ea"/>
                <a:ea typeface="+mj-ea"/>
              </a:rPr>
              <a:t>偏差</a:t>
            </a:r>
            <a:endParaRPr lang="en-US" altLang="zh-CN" sz="2500" dirty="0">
              <a:solidFill>
                <a:srgbClr val="FF0000"/>
              </a:solidFill>
              <a:latin typeface="+mj-ea"/>
              <a:ea typeface="+mj-ea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5536" y="111770"/>
            <a:ext cx="8424936" cy="13010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/>
          </a:bodyPr>
          <a:lstStyle/>
          <a:p>
            <a:r>
              <a:rPr kumimoji="1" lang="en-US" altLang="zh-CN" b="1" dirty="0" smtClean="0">
                <a:latin typeface="+mj-ea"/>
              </a:rPr>
              <a:t>1.1  </a:t>
            </a:r>
            <a:r>
              <a:rPr kumimoji="1" lang="zh-CN" altLang="en-US" b="1" dirty="0" smtClean="0">
                <a:latin typeface="+mj-ea"/>
              </a:rPr>
              <a:t>符号 </a:t>
            </a:r>
            <a:r>
              <a:rPr kumimoji="1" lang="zh-CN" altLang="en-US" b="1" dirty="0" smtClean="0">
                <a:solidFill>
                  <a:srgbClr val="0000FF"/>
                </a:solidFill>
                <a:latin typeface="+mj-ea"/>
              </a:rPr>
              <a:t> </a:t>
            </a:r>
            <a:r>
              <a:rPr kumimoji="1" lang="en-US" altLang="zh-CN" b="1" dirty="0" smtClean="0">
                <a:solidFill>
                  <a:srgbClr val="0000FF"/>
                </a:solidFill>
                <a:latin typeface="+mj-ea"/>
              </a:rPr>
              <a:t>C</a:t>
            </a:r>
            <a:endParaRPr kumimoji="1" lang="zh-CN" altLang="en-US" b="1" dirty="0">
              <a:solidFill>
                <a:srgbClr val="0000FF"/>
              </a:solidFill>
              <a:latin typeface="+mj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48310" y="2226310"/>
          <a:ext cx="8320405" cy="2970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3" name="" r:id="rId1" imgW="3208655" imgH="652145" progId="Visio.Drawing.11">
                  <p:embed/>
                </p:oleObj>
              </mc:Choice>
              <mc:Fallback>
                <p:oleObj name="" r:id="rId1" imgW="3208655" imgH="652145" progId="Visio.Drawing.11">
                  <p:embed/>
                  <p:pic>
                    <p:nvPicPr>
                      <p:cNvPr id="0" name="图片 737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lum bright="-24000" contrast="1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" y="2226310"/>
                        <a:ext cx="8320405" cy="29705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91264" cy="1301006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j-ea"/>
              </a:rPr>
              <a:t>1.2  </a:t>
            </a:r>
            <a:r>
              <a:rPr lang="zh-CN" altLang="en-US" dirty="0" smtClean="0">
                <a:latin typeface="+mj-ea"/>
              </a:rPr>
              <a:t>常见电容器外形</a:t>
            </a:r>
            <a:endParaRPr lang="zh-CN" altLang="en-US" dirty="0" smtClean="0">
              <a:latin typeface="+mj-ea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530350" y="2030730"/>
            <a:ext cx="5727065" cy="43122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4624"/>
            <a:ext cx="8568952" cy="1287016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+mj-ea"/>
              </a:rPr>
              <a:t>2.  </a:t>
            </a:r>
            <a:r>
              <a:rPr lang="zh-CN" altLang="en-US" b="1" dirty="0" smtClean="0">
                <a:latin typeface="+mj-ea"/>
              </a:rPr>
              <a:t>分类</a:t>
            </a:r>
            <a:endParaRPr lang="zh-CN" altLang="en-US" b="1" dirty="0">
              <a:latin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1484784"/>
            <a:ext cx="813690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按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容量是否可调</a:t>
            </a: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分：</a:t>
            </a:r>
            <a:r>
              <a:rPr lang="zh-CN" altLang="en-US" sz="2500" b="1" dirty="0" smtClean="0">
                <a:solidFill>
                  <a:srgbClr val="FF0000"/>
                </a:solidFill>
                <a:latin typeface="+mj-ea"/>
                <a:ea typeface="+mj-ea"/>
              </a:rPr>
              <a:t>固定、可变、微调电容</a:t>
            </a:r>
            <a:endParaRPr lang="en-US" altLang="zh-CN" sz="25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 按介质材料分：</a:t>
            </a:r>
            <a:r>
              <a:rPr lang="zh-CN" altLang="en-US" sz="2500" b="1" dirty="0" smtClean="0">
                <a:solidFill>
                  <a:srgbClr val="FF0000"/>
                </a:solidFill>
                <a:latin typeface="+mj-ea"/>
                <a:ea typeface="+mj-ea"/>
              </a:rPr>
              <a:t>有机、无机、气体、</a:t>
            </a:r>
            <a:r>
              <a:rPr lang="zh-CN" altLang="en-US" sz="2500" b="1" dirty="0">
                <a:solidFill>
                  <a:srgbClr val="FF0000"/>
                </a:solidFill>
                <a:latin typeface="+mj-ea"/>
                <a:ea typeface="+mj-ea"/>
              </a:rPr>
              <a:t>电解质</a:t>
            </a:r>
            <a:endParaRPr lang="zh-CN" altLang="en-US" sz="2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99592" y="3068960"/>
            <a:ext cx="7200800" cy="3312368"/>
            <a:chOff x="323528" y="1844675"/>
            <a:chExt cx="8568952" cy="449580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4427984" y="1844675"/>
              <a:ext cx="4464496" cy="449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1844675"/>
              <a:ext cx="3960440" cy="4495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9" y="814065"/>
            <a:ext cx="8784976" cy="582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990871" y="44624"/>
            <a:ext cx="522833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3.  </a:t>
            </a:r>
            <a:r>
              <a:rPr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命名方法 </a:t>
            </a:r>
            <a:endParaRPr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4" name="Group 47"/>
          <p:cNvGrpSpPr/>
          <p:nvPr/>
        </p:nvGrpSpPr>
        <p:grpSpPr bwMode="auto">
          <a:xfrm>
            <a:off x="3942350" y="4509120"/>
            <a:ext cx="3735508" cy="2125735"/>
            <a:chOff x="493" y="706"/>
            <a:chExt cx="1853" cy="1702"/>
          </a:xfrm>
        </p:grpSpPr>
        <p:sp>
          <p:nvSpPr>
            <p:cNvPr id="5" name="Text Box 48"/>
            <p:cNvSpPr txBox="1">
              <a:spLocks noChangeArrowheads="1"/>
            </p:cNvSpPr>
            <p:nvPr/>
          </p:nvSpPr>
          <p:spPr bwMode="auto">
            <a:xfrm>
              <a:off x="493" y="706"/>
              <a:ext cx="1041" cy="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3200" b="1" dirty="0">
                  <a:solidFill>
                    <a:srgbClr val="FF0000"/>
                  </a:solidFill>
                  <a:latin typeface="+mn-ea"/>
                </a:rPr>
                <a:t>C </a:t>
              </a:r>
              <a:r>
                <a:rPr lang="en-US" altLang="zh-CN" sz="3200" b="1" dirty="0" err="1">
                  <a:solidFill>
                    <a:srgbClr val="FF0000"/>
                  </a:solidFill>
                  <a:latin typeface="+mn-ea"/>
                </a:rPr>
                <a:t>C</a:t>
              </a:r>
              <a:r>
                <a:rPr lang="en-US" altLang="zh-CN" sz="3200" b="1" dirty="0">
                  <a:solidFill>
                    <a:srgbClr val="FF0000"/>
                  </a:solidFill>
                  <a:latin typeface="+mn-ea"/>
                </a:rPr>
                <a:t> 2 3</a:t>
              </a:r>
              <a:endParaRPr lang="en-US" altLang="zh-CN" sz="3200" b="1" dirty="0">
                <a:solidFill>
                  <a:srgbClr val="FF0000"/>
                </a:solidFill>
                <a:latin typeface="+mn-ea"/>
              </a:endParaRPr>
            </a:p>
          </p:txBody>
        </p:sp>
        <p:grpSp>
          <p:nvGrpSpPr>
            <p:cNvPr id="7" name="Group 50"/>
            <p:cNvGrpSpPr/>
            <p:nvPr/>
          </p:nvGrpSpPr>
          <p:grpSpPr bwMode="auto">
            <a:xfrm>
              <a:off x="611" y="1040"/>
              <a:ext cx="1735" cy="1368"/>
              <a:chOff x="612" y="1003"/>
              <a:chExt cx="1735" cy="1368"/>
            </a:xfrm>
          </p:grpSpPr>
          <p:sp>
            <p:nvSpPr>
              <p:cNvPr id="8" name="Freeform 51"/>
              <p:cNvSpPr/>
              <p:nvPr/>
            </p:nvSpPr>
            <p:spPr bwMode="auto">
              <a:xfrm>
                <a:off x="1175" y="1095"/>
                <a:ext cx="205" cy="111"/>
              </a:xfrm>
              <a:custGeom>
                <a:avLst/>
                <a:gdLst>
                  <a:gd name="T0" fmla="*/ 0 w 205"/>
                  <a:gd name="T1" fmla="*/ 0 h 111"/>
                  <a:gd name="T2" fmla="*/ 0 w 205"/>
                  <a:gd name="T3" fmla="*/ 111 h 111"/>
                  <a:gd name="T4" fmla="*/ 205 w 205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5" h="111">
                    <a:moveTo>
                      <a:pt x="0" y="0"/>
                    </a:moveTo>
                    <a:lnTo>
                      <a:pt x="0" y="111"/>
                    </a:lnTo>
                    <a:lnTo>
                      <a:pt x="205" y="111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9" name="Text Box 52"/>
              <p:cNvSpPr txBox="1">
                <a:spLocks noChangeArrowheads="1"/>
              </p:cNvSpPr>
              <p:nvPr/>
            </p:nvSpPr>
            <p:spPr bwMode="auto">
              <a:xfrm>
                <a:off x="1306" y="1003"/>
                <a:ext cx="1041" cy="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 b="1" dirty="0" smtClean="0">
                    <a:solidFill>
                      <a:srgbClr val="FF0000"/>
                    </a:solidFill>
                    <a:latin typeface="+mn-ea"/>
                  </a:rPr>
                  <a:t> 产品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+mn-ea"/>
                  </a:rPr>
                  <a:t>序号</a:t>
                </a:r>
                <a:endParaRPr lang="zh-CN" altLang="en-US" sz="2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0" name="Freeform 53"/>
              <p:cNvSpPr/>
              <p:nvPr/>
            </p:nvSpPr>
            <p:spPr bwMode="auto">
              <a:xfrm>
                <a:off x="973" y="1075"/>
                <a:ext cx="353" cy="445"/>
              </a:xfrm>
              <a:custGeom>
                <a:avLst/>
                <a:gdLst>
                  <a:gd name="T0" fmla="*/ 0 w 409"/>
                  <a:gd name="T1" fmla="*/ 0 h 334"/>
                  <a:gd name="T2" fmla="*/ 0 w 409"/>
                  <a:gd name="T3" fmla="*/ 333 h 334"/>
                  <a:gd name="T4" fmla="*/ 409 w 409"/>
                  <a:gd name="T5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9" h="334">
                    <a:moveTo>
                      <a:pt x="0" y="0"/>
                    </a:moveTo>
                    <a:lnTo>
                      <a:pt x="0" y="333"/>
                    </a:lnTo>
                    <a:lnTo>
                      <a:pt x="409" y="334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1" name="Text Box 54"/>
              <p:cNvSpPr txBox="1">
                <a:spLocks noChangeArrowheads="1"/>
              </p:cNvSpPr>
              <p:nvPr/>
            </p:nvSpPr>
            <p:spPr bwMode="auto">
              <a:xfrm>
                <a:off x="1306" y="1319"/>
                <a:ext cx="614" cy="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  <a:latin typeface="+mn-ea"/>
                  </a:rPr>
                  <a:t>管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+mn-ea"/>
                  </a:rPr>
                  <a:t>形</a:t>
                </a:r>
                <a:endParaRPr lang="zh-CN" altLang="en-US" sz="2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2" name="Freeform 55"/>
              <p:cNvSpPr/>
              <p:nvPr/>
            </p:nvSpPr>
            <p:spPr bwMode="auto">
              <a:xfrm>
                <a:off x="798" y="1095"/>
                <a:ext cx="520" cy="706"/>
              </a:xfrm>
              <a:custGeom>
                <a:avLst/>
                <a:gdLst>
                  <a:gd name="T0" fmla="*/ 0 w 520"/>
                  <a:gd name="T1" fmla="*/ 0 h 706"/>
                  <a:gd name="T2" fmla="*/ 0 w 520"/>
                  <a:gd name="T3" fmla="*/ 706 h 706"/>
                  <a:gd name="T4" fmla="*/ 520 w 520"/>
                  <a:gd name="T5" fmla="*/ 706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0" h="706">
                    <a:moveTo>
                      <a:pt x="0" y="0"/>
                    </a:moveTo>
                    <a:lnTo>
                      <a:pt x="0" y="706"/>
                    </a:lnTo>
                    <a:lnTo>
                      <a:pt x="520" y="70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3" name="Text Box 56"/>
              <p:cNvSpPr txBox="1">
                <a:spLocks noChangeArrowheads="1"/>
              </p:cNvSpPr>
              <p:nvPr/>
            </p:nvSpPr>
            <p:spPr bwMode="auto">
              <a:xfrm>
                <a:off x="1327" y="1635"/>
                <a:ext cx="1003" cy="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 b="1" dirty="0" smtClean="0">
                    <a:solidFill>
                      <a:srgbClr val="FF0000"/>
                    </a:solidFill>
                    <a:latin typeface="+mn-ea"/>
                  </a:rPr>
                  <a:t> 陶瓷</a:t>
                </a:r>
                <a:endParaRPr lang="zh-CN" altLang="en-US" sz="2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4" name="Freeform 57"/>
              <p:cNvSpPr/>
              <p:nvPr/>
            </p:nvSpPr>
            <p:spPr bwMode="auto">
              <a:xfrm>
                <a:off x="612" y="1068"/>
                <a:ext cx="706" cy="1093"/>
              </a:xfrm>
              <a:custGeom>
                <a:avLst/>
                <a:gdLst>
                  <a:gd name="T0" fmla="*/ 0 w 706"/>
                  <a:gd name="T1" fmla="*/ 0 h 1041"/>
                  <a:gd name="T2" fmla="*/ 0 w 706"/>
                  <a:gd name="T3" fmla="*/ 1041 h 1041"/>
                  <a:gd name="T4" fmla="*/ 706 w 706"/>
                  <a:gd name="T5" fmla="*/ 1041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6" h="1041">
                    <a:moveTo>
                      <a:pt x="0" y="0"/>
                    </a:moveTo>
                    <a:lnTo>
                      <a:pt x="0" y="1041"/>
                    </a:lnTo>
                    <a:lnTo>
                      <a:pt x="706" y="1041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 sz="2800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5" name="Text Box 58"/>
              <p:cNvSpPr txBox="1">
                <a:spLocks noChangeArrowheads="1"/>
              </p:cNvSpPr>
              <p:nvPr/>
            </p:nvSpPr>
            <p:spPr bwMode="auto">
              <a:xfrm>
                <a:off x="1318" y="1952"/>
                <a:ext cx="669" cy="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800" b="1" dirty="0" smtClean="0">
                    <a:solidFill>
                      <a:srgbClr val="FF0000"/>
                    </a:solidFill>
                    <a:latin typeface="+mn-ea"/>
                  </a:rPr>
                  <a:t> 电容</a:t>
                </a:r>
                <a:endParaRPr lang="zh-CN" altLang="en-US" sz="2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</p:grpSp>
      <p:cxnSp>
        <p:nvCxnSpPr>
          <p:cNvPr id="3" name="直接箭头连接符 2"/>
          <p:cNvCxnSpPr/>
          <p:nvPr/>
        </p:nvCxnSpPr>
        <p:spPr>
          <a:xfrm flipH="1" flipV="1">
            <a:off x="1187624" y="2564904"/>
            <a:ext cx="2880320" cy="22364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1619672" y="2060848"/>
            <a:ext cx="2935520" cy="27405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 flipV="1">
            <a:off x="2987825" y="2348880"/>
            <a:ext cx="1920153" cy="2304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5436096" y="1628800"/>
            <a:ext cx="2304256" cy="30243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16632"/>
            <a:ext cx="9144000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+mj-ea"/>
              </a:rPr>
              <a:t>4.  </a:t>
            </a:r>
            <a:r>
              <a:rPr lang="zh-CN" altLang="en-US" dirty="0" smtClean="0">
                <a:latin typeface="+mj-ea"/>
              </a:rPr>
              <a:t>常用参数</a:t>
            </a:r>
            <a:endParaRPr lang="zh-CN" altLang="en-US" dirty="0">
              <a:latin typeface="+mj-ea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51520" y="1537628"/>
            <a:ext cx="83856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标称容量</a:t>
            </a:r>
            <a:r>
              <a:rPr lang="zh-CN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：</a:t>
            </a:r>
            <a:r>
              <a:rPr lang="zh-CN" altLang="zh-CN" sz="2800" b="1" dirty="0">
                <a:solidFill>
                  <a:srgbClr val="0000FF"/>
                </a:solidFill>
                <a:latin typeface="+mj-ea"/>
                <a:ea typeface="+mj-ea"/>
              </a:rPr>
              <a:t>标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注</a:t>
            </a:r>
            <a:r>
              <a:rPr lang="zh-CN" altLang="zh-CN" sz="2800" b="1" dirty="0">
                <a:solidFill>
                  <a:srgbClr val="0000FF"/>
                </a:solidFill>
                <a:latin typeface="+mj-ea"/>
                <a:ea typeface="+mj-ea"/>
              </a:rPr>
              <a:t>在电容体</a:t>
            </a:r>
            <a:r>
              <a:rPr lang="zh-CN" altLang="zh-CN" sz="2800" b="1" dirty="0" smtClean="0">
                <a:solidFill>
                  <a:srgbClr val="0000FF"/>
                </a:solidFill>
                <a:latin typeface="+mj-ea"/>
                <a:ea typeface="+mj-ea"/>
              </a:rPr>
              <a:t>上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的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电容</a:t>
            </a:r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值   </a:t>
            </a:r>
            <a:r>
              <a:rPr lang="zh-CN" altLang="zh-CN" sz="2800" b="1" dirty="0" smtClean="0">
                <a:solidFill>
                  <a:srgbClr val="FF0000"/>
                </a:solidFill>
                <a:latin typeface="+mj-ea"/>
                <a:ea typeface="+mj-ea"/>
              </a:rPr>
              <a:t>基本参数</a:t>
            </a:r>
            <a:endParaRPr lang="en-US" altLang="zh-CN" sz="28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2185700"/>
            <a:ext cx="64771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允许误差：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表征电容器</a:t>
            </a:r>
            <a:r>
              <a:rPr lang="zh-CN" altLang="zh-CN" sz="2800" b="1" dirty="0">
                <a:latin typeface="+mj-ea"/>
                <a:ea typeface="+mj-ea"/>
              </a:rPr>
              <a:t>容量</a:t>
            </a:r>
            <a:r>
              <a:rPr lang="zh-CN" altLang="zh-CN" sz="2800" b="1" dirty="0" smtClean="0">
                <a:latin typeface="+mj-ea"/>
                <a:ea typeface="+mj-ea"/>
              </a:rPr>
              <a:t>精度</a:t>
            </a:r>
            <a:endParaRPr lang="en-US" altLang="zh-CN" sz="2800" b="1" dirty="0" smtClean="0">
              <a:latin typeface="+mj-ea"/>
              <a:ea typeface="+mj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90802" y="2852544"/>
          <a:ext cx="7854618" cy="7924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9103"/>
                <a:gridCol w="1309103"/>
                <a:gridCol w="1309103"/>
                <a:gridCol w="1309103"/>
                <a:gridCol w="1309103"/>
                <a:gridCol w="1309103"/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F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G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J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K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L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M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1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</a:rPr>
                        <a:t>±</a:t>
                      </a:r>
                      <a:r>
                        <a:rPr kumimoji="1" lang="zh-CN" altLang="en-US" sz="2000" b="1" dirty="0" smtClean="0">
                          <a:solidFill>
                            <a:srgbClr val="0000FF"/>
                          </a:solidFill>
                          <a:latin typeface="Times New Roman" panose="02020603050405020304" charset="0"/>
                        </a:rPr>
                        <a:t>1%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1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</a:rPr>
                        <a:t>±</a:t>
                      </a:r>
                      <a:r>
                        <a:rPr kumimoji="1" lang="zh-CN" altLang="en-US" sz="2000" b="1" dirty="0" smtClean="0">
                          <a:solidFill>
                            <a:srgbClr val="0000FF"/>
                          </a:solidFill>
                          <a:latin typeface="Times New Roman" panose="02020603050405020304" charset="0"/>
                        </a:rPr>
                        <a:t>2%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1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</a:rPr>
                        <a:t>±</a:t>
                      </a:r>
                      <a:r>
                        <a:rPr kumimoji="1" lang="zh-CN" altLang="en-US" sz="2000" b="1" dirty="0" smtClean="0">
                          <a:solidFill>
                            <a:srgbClr val="0000FF"/>
                          </a:solidFill>
                          <a:latin typeface="Times New Roman" panose="02020603050405020304" charset="0"/>
                        </a:rPr>
                        <a:t>5%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1" dirty="0" smtClean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</a:rPr>
                        <a:t>±</a:t>
                      </a:r>
                      <a:r>
                        <a:rPr kumimoji="1" lang="zh-CN" altLang="en-US" sz="2000" b="1" dirty="0" smtClean="0">
                          <a:solidFill>
                            <a:srgbClr val="0000FF"/>
                          </a:solidFill>
                          <a:latin typeface="Times New Roman" panose="02020603050405020304" charset="0"/>
                        </a:rPr>
                        <a:t>10%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1" dirty="0" smtClean="0">
                          <a:solidFill>
                            <a:srgbClr val="0000FF"/>
                          </a:solidFill>
                          <a:latin typeface="Times New Roman" panose="02020603050405020304" charset="0"/>
                        </a:rPr>
                        <a:t>±15%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1" dirty="0" smtClean="0">
                          <a:solidFill>
                            <a:srgbClr val="0000FF"/>
                          </a:solidFill>
                          <a:latin typeface="Times New Roman" panose="02020603050405020304" charset="0"/>
                        </a:rPr>
                        <a:t>±20%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251520" y="3861048"/>
            <a:ext cx="8712968" cy="2707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额定电压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（耐压）：</a:t>
            </a:r>
            <a:r>
              <a:rPr lang="zh-CN" altLang="en-US" sz="2800" b="1" dirty="0">
                <a:solidFill>
                  <a:srgbClr val="990099"/>
                </a:solidFill>
                <a:latin typeface="+mj-ea"/>
                <a:ea typeface="+mj-ea"/>
              </a:rPr>
              <a:t>在额定环境温度</a:t>
            </a:r>
            <a:r>
              <a:rPr lang="zh-CN" altLang="en-US" sz="2800" b="1" dirty="0" smtClean="0">
                <a:solidFill>
                  <a:srgbClr val="990099"/>
                </a:solidFill>
                <a:latin typeface="+mj-ea"/>
                <a:ea typeface="+mj-ea"/>
              </a:rPr>
              <a:t>下连续</a:t>
            </a:r>
            <a:r>
              <a:rPr lang="zh-CN" altLang="en-US" sz="2800" b="1" dirty="0">
                <a:solidFill>
                  <a:srgbClr val="990099"/>
                </a:solidFill>
                <a:latin typeface="+mj-ea"/>
                <a:ea typeface="+mj-ea"/>
              </a:rPr>
              <a:t>加在电容两端的最高直流电压</a:t>
            </a:r>
            <a:r>
              <a:rPr lang="zh-CN" altLang="en-US" sz="2800" b="1" dirty="0" smtClean="0">
                <a:solidFill>
                  <a:srgbClr val="990099"/>
                </a:solidFill>
                <a:latin typeface="+mj-ea"/>
                <a:ea typeface="+mj-ea"/>
              </a:rPr>
              <a:t>有效值</a:t>
            </a:r>
            <a:endParaRPr lang="zh-CN" altLang="en-US" sz="2800" b="1" dirty="0" smtClean="0">
              <a:solidFill>
                <a:srgbClr val="990099"/>
              </a:solidFill>
              <a:latin typeface="+mj-ea"/>
              <a:ea typeface="+mj-ea"/>
            </a:endParaRPr>
          </a:p>
          <a:p>
            <a:pPr marL="914400" lvl="1" indent="-457200" algn="just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指直流工作电压</a:t>
            </a:r>
            <a:r>
              <a:rPr lang="zh-CN" altLang="en-US" sz="2000" b="1" dirty="0" smtClean="0">
                <a:solidFill>
                  <a:srgbClr val="990099"/>
                </a:solidFill>
                <a:latin typeface="+mj-ea"/>
                <a:ea typeface="+mj-ea"/>
              </a:rPr>
              <a:t>（专用于交直流电路的，标有交流电压）</a:t>
            </a:r>
            <a:endParaRPr lang="en-US" altLang="zh-CN" sz="2000" b="1" dirty="0" smtClean="0">
              <a:solidFill>
                <a:srgbClr val="990099"/>
              </a:solidFill>
              <a:latin typeface="+mj-ea"/>
              <a:ea typeface="+mj-ea"/>
            </a:endParaRPr>
          </a:p>
          <a:p>
            <a:pPr marL="914400" lvl="1" indent="-457200" algn="just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额定电压大于交直流分量的总和</a:t>
            </a:r>
            <a:endParaRPr lang="en-US" altLang="zh-CN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914400" lvl="1" indent="-457200" algn="just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常用额定电压：</a:t>
            </a:r>
            <a:endParaRPr lang="en-US" altLang="zh-CN" sz="20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990099"/>
                </a:solidFill>
                <a:latin typeface="+mj-ea"/>
                <a:ea typeface="+mj-ea"/>
              </a:rPr>
              <a:t>            6.3</a:t>
            </a:r>
            <a:r>
              <a:rPr lang="en-US" altLang="zh-CN" sz="2000" b="1" dirty="0" smtClean="0">
                <a:solidFill>
                  <a:srgbClr val="990099"/>
                </a:solidFill>
                <a:latin typeface="+mj-ea"/>
                <a:ea typeface="+mj-ea"/>
              </a:rPr>
              <a:t>V  10V  16V  25V  35V  50V   63V  100V  160V  250V</a:t>
            </a:r>
            <a:endParaRPr lang="zh-CN" altLang="en-US" sz="2000" b="1" dirty="0">
              <a:solidFill>
                <a:srgbClr val="99009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9" name="Text Box 3"/>
          <p:cNvSpPr txBox="1">
            <a:spLocks noChangeArrowheads="1"/>
          </p:cNvSpPr>
          <p:nvPr/>
        </p:nvSpPr>
        <p:spPr bwMode="auto">
          <a:xfrm>
            <a:off x="1100455" y="1591945"/>
            <a:ext cx="6771640" cy="4892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AutoNum type="alphaUcPeriod"/>
            </a:pP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直标法：</a:t>
            </a:r>
            <a:endParaRPr lang="zh-CN" altLang="en-US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indent="0">
              <a:spcBef>
                <a:spcPct val="50000"/>
              </a:spcBef>
              <a:buNone/>
            </a:pPr>
            <a:r>
              <a:rPr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      例</a:t>
            </a:r>
            <a:r>
              <a:rPr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： 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33n</a:t>
            </a:r>
            <a:r>
              <a:rPr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=33nF       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01u</a:t>
            </a:r>
            <a:r>
              <a:rPr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=0.01uF</a:t>
            </a:r>
            <a:endParaRPr lang="en-US" altLang="zh-CN" sz="24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B.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数字表示法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      </a:t>
            </a:r>
            <a:r>
              <a:rPr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第1、2</a:t>
            </a:r>
            <a:r>
              <a:rPr lang="zh-CN" altLang="en-US" sz="2400" b="1" dirty="0" smtClean="0">
                <a:solidFill>
                  <a:srgbClr val="990099"/>
                </a:solidFill>
                <a:latin typeface="+mj-ea"/>
                <a:ea typeface="+mj-ea"/>
              </a:rPr>
              <a:t>位为有效</a:t>
            </a:r>
            <a:r>
              <a:rPr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数值，</a:t>
            </a:r>
            <a:r>
              <a:rPr lang="zh-CN" altLang="en-US" sz="2400" b="1" dirty="0" smtClean="0">
                <a:solidFill>
                  <a:srgbClr val="990099"/>
                </a:solidFill>
                <a:latin typeface="+mj-ea"/>
                <a:ea typeface="+mj-ea"/>
              </a:rPr>
              <a:t>第</a:t>
            </a:r>
            <a:r>
              <a:rPr lang="en-US" altLang="zh-CN" sz="2400" b="1" dirty="0" smtClean="0">
                <a:solidFill>
                  <a:srgbClr val="990099"/>
                </a:solidFill>
                <a:latin typeface="+mj-ea"/>
                <a:ea typeface="+mj-ea"/>
              </a:rPr>
              <a:t>3</a:t>
            </a:r>
            <a:r>
              <a:rPr lang="zh-CN" altLang="en-US" sz="2400" b="1" dirty="0" smtClean="0">
                <a:solidFill>
                  <a:srgbClr val="990099"/>
                </a:solidFill>
                <a:latin typeface="+mj-ea"/>
                <a:ea typeface="+mj-ea"/>
              </a:rPr>
              <a:t>位倍率，</a:t>
            </a:r>
            <a:r>
              <a:rPr lang="zh-CN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单位pF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j-ea"/>
                <a:ea typeface="+mj-ea"/>
              </a:rPr>
              <a:t>      </a:t>
            </a:r>
            <a:r>
              <a:rPr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例：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103</a:t>
            </a:r>
            <a:r>
              <a:rPr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 = 10 </a:t>
            </a:r>
            <a:r>
              <a:rPr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*</a:t>
            </a:r>
            <a:r>
              <a:rPr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10</a:t>
            </a:r>
            <a:r>
              <a:rPr lang="zh-CN" altLang="en-US" sz="2400" b="1" baseline="30000" dirty="0" smtClean="0">
                <a:solidFill>
                  <a:srgbClr val="FF3399"/>
                </a:solidFill>
                <a:latin typeface="+mj-ea"/>
                <a:ea typeface="+mj-ea"/>
              </a:rPr>
              <a:t>3 </a:t>
            </a:r>
            <a:r>
              <a:rPr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pF </a:t>
            </a:r>
            <a:endParaRPr lang="en-US" altLang="zh-CN" sz="24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C.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字母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表示法：</a:t>
            </a:r>
            <a:endParaRPr lang="zh-CN" altLang="en-US" sz="2400" b="1" dirty="0">
              <a:solidFill>
                <a:srgbClr val="990099"/>
              </a:solidFill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j-ea"/>
                <a:ea typeface="+mj-ea"/>
              </a:rPr>
              <a:t>      </a:t>
            </a:r>
            <a:r>
              <a:rPr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例： 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6p8</a:t>
            </a:r>
            <a:r>
              <a:rPr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=6.8pF   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p10</a:t>
            </a:r>
            <a:r>
              <a:rPr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=0.1pF</a:t>
            </a:r>
            <a:endParaRPr lang="en-US" altLang="zh-CN" sz="24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D.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小数点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表示法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lang="zh-CN" altLang="en-US" sz="2400" b="1" dirty="0" smtClean="0">
                <a:solidFill>
                  <a:srgbClr val="990099"/>
                </a:solidFill>
                <a:latin typeface="+mj-ea"/>
                <a:ea typeface="+mj-ea"/>
              </a:rPr>
              <a:t>单位</a:t>
            </a:r>
            <a:r>
              <a:rPr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为</a:t>
            </a:r>
            <a:r>
              <a:rPr lang="en-US" altLang="zh-CN" sz="2400" b="1" dirty="0" err="1">
                <a:solidFill>
                  <a:srgbClr val="990099"/>
                </a:solidFill>
                <a:latin typeface="+mj-ea"/>
                <a:ea typeface="+mj-ea"/>
              </a:rPr>
              <a:t>uF</a:t>
            </a:r>
            <a:endParaRPr lang="en-US" altLang="zh-CN" sz="2400" b="1" dirty="0">
              <a:solidFill>
                <a:srgbClr val="990099"/>
              </a:solidFill>
              <a:latin typeface="+mj-ea"/>
              <a:ea typeface="+mj-ea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+mj-ea"/>
                <a:ea typeface="+mj-ea"/>
              </a:rPr>
              <a:t>      </a:t>
            </a:r>
            <a:r>
              <a:rPr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例</a:t>
            </a:r>
            <a:r>
              <a:rPr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：标0.47，等效值为0.47</a:t>
            </a:r>
            <a:r>
              <a:rPr lang="en-US" altLang="zh-CN" sz="2400" b="1" dirty="0" err="1">
                <a:solidFill>
                  <a:srgbClr val="FF3399"/>
                </a:solidFill>
                <a:latin typeface="+mj-ea"/>
                <a:ea typeface="+mj-ea"/>
              </a:rPr>
              <a:t>uF</a:t>
            </a:r>
            <a:endParaRPr lang="en-US" altLang="zh-CN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705" y="332740"/>
            <a:ext cx="849630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4.1  </a:t>
            </a:r>
            <a:r>
              <a:rPr kumimoji="1"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参数</a:t>
            </a:r>
            <a:r>
              <a:rPr kumimoji="1" lang="zh-CN" altLang="en-US" sz="4400" b="1" dirty="0">
                <a:solidFill>
                  <a:srgbClr val="FF0000"/>
                </a:solidFill>
                <a:latin typeface="+mj-ea"/>
                <a:ea typeface="+mj-ea"/>
              </a:rPr>
              <a:t>标识与识读</a:t>
            </a:r>
            <a:endParaRPr kumimoji="1"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3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46">
            <a:hlinkClick r:id="rId1"/>
          </p:cNvPr>
          <p:cNvSpPr>
            <a:spLocks noChangeArrowheads="1"/>
          </p:cNvSpPr>
          <p:nvPr/>
        </p:nvSpPr>
        <p:spPr bwMode="auto">
          <a:xfrm>
            <a:off x="889000" y="1992313"/>
            <a:ext cx="454025" cy="450850"/>
          </a:xfrm>
          <a:prstGeom prst="rect">
            <a:avLst/>
          </a:prstGeom>
          <a:gradFill rotWithShape="0">
            <a:gsLst>
              <a:gs pos="0">
                <a:srgbClr val="69A2E1"/>
              </a:gs>
              <a:gs pos="50000">
                <a:srgbClr val="69A2E1"/>
              </a:gs>
              <a:gs pos="100000">
                <a:srgbClr val="69A2E1"/>
              </a:gs>
            </a:gsLst>
            <a:lin ang="0" scaled="1"/>
          </a:gradFill>
          <a:ln w="9525">
            <a:solidFill>
              <a:srgbClr val="8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FFFF"/>
                </a:solidFill>
              </a:rPr>
              <a:t>1</a:t>
            </a:r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16387" name="Rectangle 147">
            <a:hlinkClick r:id="rId1"/>
          </p:cNvPr>
          <p:cNvSpPr>
            <a:spLocks noChangeArrowheads="1"/>
          </p:cNvSpPr>
          <p:nvPr/>
        </p:nvSpPr>
        <p:spPr bwMode="auto">
          <a:xfrm>
            <a:off x="889000" y="2582863"/>
            <a:ext cx="454025" cy="450850"/>
          </a:xfrm>
          <a:prstGeom prst="rect">
            <a:avLst/>
          </a:prstGeom>
          <a:gradFill rotWithShape="0">
            <a:gsLst>
              <a:gs pos="0">
                <a:srgbClr val="69A2E1"/>
              </a:gs>
              <a:gs pos="50000">
                <a:srgbClr val="69A2E1"/>
              </a:gs>
              <a:gs pos="100000">
                <a:srgbClr val="69A2E1"/>
              </a:gs>
            </a:gsLst>
            <a:lin ang="0" scaled="1"/>
          </a:gradFill>
          <a:ln w="9525">
            <a:solidFill>
              <a:srgbClr val="8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FFFF"/>
                </a:solidFill>
              </a:rPr>
              <a:t>2</a:t>
            </a:r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16388" name="Rectangle 148">
            <a:hlinkClick r:id="rId1"/>
          </p:cNvPr>
          <p:cNvSpPr>
            <a:spLocks noChangeArrowheads="1"/>
          </p:cNvSpPr>
          <p:nvPr/>
        </p:nvSpPr>
        <p:spPr bwMode="auto">
          <a:xfrm>
            <a:off x="889000" y="3175000"/>
            <a:ext cx="454025" cy="450850"/>
          </a:xfrm>
          <a:prstGeom prst="rect">
            <a:avLst/>
          </a:prstGeom>
          <a:gradFill rotWithShape="0">
            <a:gsLst>
              <a:gs pos="0">
                <a:srgbClr val="69A2E1"/>
              </a:gs>
              <a:gs pos="50000">
                <a:srgbClr val="69A2E1"/>
              </a:gs>
              <a:gs pos="100000">
                <a:srgbClr val="69A2E1"/>
              </a:gs>
            </a:gsLst>
            <a:lin ang="0" scaled="1"/>
          </a:gradFill>
          <a:ln w="9525">
            <a:solidFill>
              <a:srgbClr val="8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FFFF"/>
                </a:solidFill>
              </a:rPr>
              <a:t>3</a:t>
            </a:r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16389" name="Rectangle 149">
            <a:hlinkClick r:id="rId1"/>
          </p:cNvPr>
          <p:cNvSpPr>
            <a:spLocks noChangeArrowheads="1"/>
          </p:cNvSpPr>
          <p:nvPr/>
        </p:nvSpPr>
        <p:spPr bwMode="auto">
          <a:xfrm>
            <a:off x="889000" y="3767138"/>
            <a:ext cx="454025" cy="450850"/>
          </a:xfrm>
          <a:prstGeom prst="rect">
            <a:avLst/>
          </a:prstGeom>
          <a:gradFill rotWithShape="0">
            <a:gsLst>
              <a:gs pos="0">
                <a:srgbClr val="69A2E1"/>
              </a:gs>
              <a:gs pos="50000">
                <a:srgbClr val="69A2E1"/>
              </a:gs>
              <a:gs pos="100000">
                <a:srgbClr val="69A2E1"/>
              </a:gs>
            </a:gsLst>
            <a:lin ang="0" scaled="1"/>
          </a:gradFill>
          <a:ln w="9525">
            <a:solidFill>
              <a:srgbClr val="8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FFFF"/>
                </a:solidFill>
              </a:rPr>
              <a:t>4</a:t>
            </a:r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16390" name="Rectangle 150">
            <a:hlinkClick r:id="rId1"/>
          </p:cNvPr>
          <p:cNvSpPr>
            <a:spLocks noChangeArrowheads="1"/>
          </p:cNvSpPr>
          <p:nvPr/>
        </p:nvSpPr>
        <p:spPr bwMode="auto">
          <a:xfrm>
            <a:off x="889000" y="4359275"/>
            <a:ext cx="454025" cy="450850"/>
          </a:xfrm>
          <a:prstGeom prst="rect">
            <a:avLst/>
          </a:prstGeom>
          <a:gradFill rotWithShape="0">
            <a:gsLst>
              <a:gs pos="0">
                <a:srgbClr val="69A2E1"/>
              </a:gs>
              <a:gs pos="50000">
                <a:srgbClr val="69A2E1"/>
              </a:gs>
              <a:gs pos="100000">
                <a:srgbClr val="69A2E1"/>
              </a:gs>
            </a:gsLst>
            <a:lin ang="0" scaled="1"/>
          </a:gradFill>
          <a:ln w="9525">
            <a:solidFill>
              <a:srgbClr val="8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FFFF"/>
                </a:solidFill>
              </a:rPr>
              <a:t>5</a:t>
            </a:r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16391" name="Rectangle 151">
            <a:hlinkClick r:id="rId1"/>
          </p:cNvPr>
          <p:cNvSpPr>
            <a:spLocks noChangeArrowheads="1"/>
          </p:cNvSpPr>
          <p:nvPr/>
        </p:nvSpPr>
        <p:spPr bwMode="auto">
          <a:xfrm>
            <a:off x="889000" y="4951413"/>
            <a:ext cx="454025" cy="450850"/>
          </a:xfrm>
          <a:prstGeom prst="rect">
            <a:avLst/>
          </a:prstGeom>
          <a:gradFill rotWithShape="0">
            <a:gsLst>
              <a:gs pos="0">
                <a:srgbClr val="69A2E1"/>
              </a:gs>
              <a:gs pos="50000">
                <a:srgbClr val="69A2E1"/>
              </a:gs>
              <a:gs pos="100000">
                <a:srgbClr val="69A2E1"/>
              </a:gs>
            </a:gsLst>
            <a:lin ang="0" scaled="1"/>
          </a:gradFill>
          <a:ln w="9525">
            <a:solidFill>
              <a:srgbClr val="8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FFFF"/>
                </a:solidFill>
              </a:rPr>
              <a:t>6</a:t>
            </a:r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16392" name="Rectangle 153">
            <a:hlinkClick r:id="rId1"/>
          </p:cNvPr>
          <p:cNvSpPr>
            <a:spLocks noChangeArrowheads="1"/>
          </p:cNvSpPr>
          <p:nvPr/>
        </p:nvSpPr>
        <p:spPr bwMode="auto">
          <a:xfrm>
            <a:off x="1593850" y="1992313"/>
            <a:ext cx="6946900" cy="450850"/>
          </a:xfrm>
          <a:prstGeom prst="rect">
            <a:avLst/>
          </a:prstGeom>
          <a:gradFill rotWithShape="0">
            <a:gsLst>
              <a:gs pos="0">
                <a:srgbClr val="EBEBEB"/>
              </a:gs>
              <a:gs pos="50000">
                <a:srgbClr val="FFFFFF"/>
              </a:gs>
              <a:gs pos="100000">
                <a:srgbClr val="EBEBEB"/>
              </a:gs>
            </a:gsLst>
            <a:lin ang="5400000" scaled="1"/>
          </a:gradFill>
          <a:ln w="9525">
            <a:solidFill>
              <a:srgbClr val="99CCFF"/>
            </a:solidFill>
            <a:miter lim="800000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5F5F5F"/>
                </a:solidFill>
              </a:rPr>
              <a:t>学习了解电子工艺的一般知识，掌握常用的电工工具的使用</a:t>
            </a:r>
            <a:endParaRPr lang="en-GB" altLang="en-US" sz="1800">
              <a:solidFill>
                <a:srgbClr val="5F5F5F"/>
              </a:solidFill>
            </a:endParaRPr>
          </a:p>
        </p:txBody>
      </p:sp>
      <p:sp>
        <p:nvSpPr>
          <p:cNvPr id="16393" name="Rectangle 154">
            <a:hlinkClick r:id="rId1"/>
          </p:cNvPr>
          <p:cNvSpPr>
            <a:spLocks noChangeArrowheads="1"/>
          </p:cNvSpPr>
          <p:nvPr/>
        </p:nvSpPr>
        <p:spPr bwMode="auto">
          <a:xfrm>
            <a:off x="1593850" y="2582863"/>
            <a:ext cx="6946900" cy="450850"/>
          </a:xfrm>
          <a:prstGeom prst="rect">
            <a:avLst/>
          </a:prstGeom>
          <a:gradFill rotWithShape="0">
            <a:gsLst>
              <a:gs pos="0">
                <a:srgbClr val="EBEBEB"/>
              </a:gs>
              <a:gs pos="50000">
                <a:srgbClr val="FFFFFF"/>
              </a:gs>
              <a:gs pos="100000">
                <a:srgbClr val="EBEBEB"/>
              </a:gs>
            </a:gsLst>
            <a:lin ang="5400000" scaled="1"/>
          </a:gradFill>
          <a:ln w="9525">
            <a:solidFill>
              <a:srgbClr val="99CCFF"/>
            </a:solidFill>
            <a:miter lim="800000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5F5F5F"/>
                </a:solidFill>
              </a:rPr>
              <a:t>学习和了解常用电子元件的性能、识别和检测的方法</a:t>
            </a:r>
            <a:endParaRPr lang="en-GB" altLang="en-US" sz="1800">
              <a:solidFill>
                <a:srgbClr val="5F5F5F"/>
              </a:solidFill>
            </a:endParaRPr>
          </a:p>
        </p:txBody>
      </p:sp>
      <p:sp>
        <p:nvSpPr>
          <p:cNvPr id="16394" name="Rectangle 155">
            <a:hlinkClick r:id="rId1"/>
          </p:cNvPr>
          <p:cNvSpPr>
            <a:spLocks noChangeArrowheads="1"/>
          </p:cNvSpPr>
          <p:nvPr/>
        </p:nvSpPr>
        <p:spPr bwMode="auto">
          <a:xfrm>
            <a:off x="1593850" y="3175000"/>
            <a:ext cx="6946900" cy="450850"/>
          </a:xfrm>
          <a:prstGeom prst="rect">
            <a:avLst/>
          </a:prstGeom>
          <a:gradFill rotWithShape="0">
            <a:gsLst>
              <a:gs pos="0">
                <a:srgbClr val="EBEBEB"/>
              </a:gs>
              <a:gs pos="50000">
                <a:srgbClr val="FFFFFF"/>
              </a:gs>
              <a:gs pos="100000">
                <a:srgbClr val="EBEBEB"/>
              </a:gs>
            </a:gsLst>
            <a:lin ang="5400000" scaled="1"/>
          </a:gradFill>
          <a:ln w="9525">
            <a:solidFill>
              <a:srgbClr val="99CCFF"/>
            </a:solidFill>
            <a:miter lim="800000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5F5F5F"/>
                </a:solidFill>
              </a:rPr>
              <a:t>掌握基本的电子元器件的焊接安装技能</a:t>
            </a:r>
            <a:endParaRPr lang="en-GB" altLang="en-US" sz="1800">
              <a:solidFill>
                <a:srgbClr val="5F5F5F"/>
              </a:solidFill>
            </a:endParaRPr>
          </a:p>
        </p:txBody>
      </p:sp>
      <p:sp>
        <p:nvSpPr>
          <p:cNvPr id="16395" name="Rectangle 156">
            <a:hlinkClick r:id="rId1"/>
          </p:cNvPr>
          <p:cNvSpPr>
            <a:spLocks noChangeArrowheads="1"/>
          </p:cNvSpPr>
          <p:nvPr/>
        </p:nvSpPr>
        <p:spPr bwMode="auto">
          <a:xfrm>
            <a:off x="1593850" y="3767138"/>
            <a:ext cx="6946900" cy="450850"/>
          </a:xfrm>
          <a:prstGeom prst="rect">
            <a:avLst/>
          </a:prstGeom>
          <a:gradFill rotWithShape="0">
            <a:gsLst>
              <a:gs pos="0">
                <a:srgbClr val="EBEBEB"/>
              </a:gs>
              <a:gs pos="50000">
                <a:srgbClr val="FFFFFF"/>
              </a:gs>
              <a:gs pos="100000">
                <a:srgbClr val="EBEBEB"/>
              </a:gs>
            </a:gsLst>
            <a:lin ang="5400000" scaled="1"/>
          </a:gradFill>
          <a:ln w="9525">
            <a:solidFill>
              <a:srgbClr val="99CCFF"/>
            </a:solidFill>
            <a:miter lim="800000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5F5F5F"/>
                </a:solidFill>
              </a:rPr>
              <a:t>掌握EDA软件使用和操作，学会分析处理简单电路故障</a:t>
            </a:r>
            <a:endParaRPr lang="en-GB" altLang="en-US" sz="1800">
              <a:solidFill>
                <a:srgbClr val="5F5F5F"/>
              </a:solidFill>
            </a:endParaRPr>
          </a:p>
        </p:txBody>
      </p:sp>
      <p:sp>
        <p:nvSpPr>
          <p:cNvPr id="16396" name="Rectangle 157">
            <a:hlinkClick r:id="rId1"/>
          </p:cNvPr>
          <p:cNvSpPr>
            <a:spLocks noChangeArrowheads="1"/>
          </p:cNvSpPr>
          <p:nvPr/>
        </p:nvSpPr>
        <p:spPr bwMode="auto">
          <a:xfrm>
            <a:off x="1593850" y="4359275"/>
            <a:ext cx="6946900" cy="450850"/>
          </a:xfrm>
          <a:prstGeom prst="rect">
            <a:avLst/>
          </a:prstGeom>
          <a:gradFill rotWithShape="0">
            <a:gsLst>
              <a:gs pos="0">
                <a:srgbClr val="EBEBEB"/>
              </a:gs>
              <a:gs pos="50000">
                <a:srgbClr val="FFFFFF"/>
              </a:gs>
              <a:gs pos="100000">
                <a:srgbClr val="EBEBEB"/>
              </a:gs>
            </a:gsLst>
            <a:lin ang="5400000" scaled="1"/>
          </a:gradFill>
          <a:ln w="9525">
            <a:solidFill>
              <a:srgbClr val="99CCFF"/>
            </a:solidFill>
            <a:miter lim="800000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5F5F5F"/>
                </a:solidFill>
              </a:rPr>
              <a:t>掌握常用电子仪器设备的使用方法；独立完成PCB板的制作</a:t>
            </a:r>
            <a:endParaRPr lang="en-GB" altLang="en-US" sz="1800">
              <a:solidFill>
                <a:srgbClr val="5F5F5F"/>
              </a:solidFill>
            </a:endParaRPr>
          </a:p>
        </p:txBody>
      </p:sp>
      <p:sp>
        <p:nvSpPr>
          <p:cNvPr id="16397" name="Rectangle 158">
            <a:hlinkClick r:id="rId1"/>
          </p:cNvPr>
          <p:cNvSpPr>
            <a:spLocks noChangeArrowheads="1"/>
          </p:cNvSpPr>
          <p:nvPr/>
        </p:nvSpPr>
        <p:spPr bwMode="auto">
          <a:xfrm>
            <a:off x="1593850" y="4951413"/>
            <a:ext cx="6946900" cy="450850"/>
          </a:xfrm>
          <a:prstGeom prst="rect">
            <a:avLst/>
          </a:prstGeom>
          <a:gradFill rotWithShape="0">
            <a:gsLst>
              <a:gs pos="0">
                <a:srgbClr val="EBEBEB"/>
              </a:gs>
              <a:gs pos="50000">
                <a:srgbClr val="FFFFFF"/>
              </a:gs>
              <a:gs pos="100000">
                <a:srgbClr val="EBEBEB"/>
              </a:gs>
            </a:gsLst>
            <a:lin ang="5400000" scaled="1"/>
          </a:gradFill>
          <a:ln w="9525">
            <a:solidFill>
              <a:srgbClr val="99CCFF"/>
            </a:solidFill>
            <a:miter lim="800000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5F5F5F"/>
                </a:solidFill>
              </a:rPr>
              <a:t>学习和掌握电子产品组装调试的方法，撰写总结</a:t>
            </a:r>
            <a:r>
              <a:rPr lang="zh-CN" altLang="en-GB" sz="1800">
                <a:solidFill>
                  <a:srgbClr val="5F5F5F"/>
                </a:solidFill>
              </a:rPr>
              <a:t>报告</a:t>
            </a:r>
            <a:endParaRPr lang="zh-CN" altLang="en-GB" sz="1800">
              <a:solidFill>
                <a:srgbClr val="5F5F5F"/>
              </a:solidFill>
            </a:endParaRPr>
          </a:p>
        </p:txBody>
      </p:sp>
      <p:sp>
        <p:nvSpPr>
          <p:cNvPr id="16398" name="Rectangle 19">
            <a:hlinkClick r:id="rId1"/>
          </p:cNvPr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69A2E1">
              <a:alpha val="8901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9" name="Rectangle 20">
            <a:hlinkClick r:id="rId1"/>
          </p:cNvPr>
          <p:cNvSpPr>
            <a:spLocks noChangeArrowheads="1"/>
          </p:cNvSpPr>
          <p:nvPr/>
        </p:nvSpPr>
        <p:spPr bwMode="auto">
          <a:xfrm>
            <a:off x="400685" y="252095"/>
            <a:ext cx="62515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  </a:t>
            </a:r>
            <a:r>
              <a:rPr lang="zh-CN" altLang="en-US" sz="2400" b="1">
                <a:solidFill>
                  <a:schemeClr val="bg1"/>
                </a:solidFill>
              </a:rPr>
              <a:t>课程目标 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Grp="1" noChangeArrowheads="1"/>
          </p:cNvSpPr>
          <p:nvPr>
            <p:ph type="title"/>
          </p:nvPr>
        </p:nvSpPr>
        <p:spPr>
          <a:xfrm>
            <a:off x="457200" y="116840"/>
            <a:ext cx="7827645" cy="1224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+mj-ea"/>
              </a:rPr>
              <a:t>4.1.1  </a:t>
            </a:r>
            <a:r>
              <a:rPr lang="zh-CN" altLang="en-US" dirty="0" smtClean="0">
                <a:latin typeface="+mj-ea"/>
              </a:rPr>
              <a:t>标识举例</a:t>
            </a:r>
            <a:endParaRPr lang="zh-CN" altLang="en-US" dirty="0">
              <a:latin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15616" y="1849911"/>
            <a:ext cx="6768752" cy="4320480"/>
            <a:chOff x="503690" y="3695700"/>
            <a:chExt cx="7725657" cy="3992548"/>
          </a:xfrm>
        </p:grpSpPr>
        <p:pic>
          <p:nvPicPr>
            <p:cNvPr id="8" name="Picture 7" descr="MVC-002F"/>
            <p:cNvPicPr>
              <a:picLocks noChangeAspect="1" noChangeArrowheads="1"/>
            </p:cNvPicPr>
            <p:nvPr/>
          </p:nvPicPr>
          <p:blipFill>
            <a:blip r:embed="rId1">
              <a:lum brigh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95700"/>
              <a:ext cx="5305425" cy="398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AutoShape 10"/>
            <p:cNvSpPr>
              <a:spLocks noChangeArrowheads="1"/>
            </p:cNvSpPr>
            <p:nvPr/>
          </p:nvSpPr>
          <p:spPr bwMode="auto">
            <a:xfrm>
              <a:off x="503690" y="6438900"/>
              <a:ext cx="2391911" cy="838200"/>
            </a:xfrm>
            <a:prstGeom prst="wedgeEllipseCallout">
              <a:avLst>
                <a:gd name="adj1" fmla="val 61224"/>
                <a:gd name="adj2" fmla="val -112952"/>
              </a:avLst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/>
              <a:r>
                <a:rPr lang="zh-CN" altLang="en-US" sz="2000" b="1" dirty="0" smtClean="0"/>
                <a:t>额定电压</a:t>
              </a:r>
              <a:endParaRPr lang="zh-CN" altLang="en-US" sz="2000" b="1" dirty="0"/>
            </a:p>
          </p:txBody>
        </p:sp>
        <p:sp>
          <p:nvSpPr>
            <p:cNvPr id="10" name="AutoShape 11"/>
            <p:cNvSpPr>
              <a:spLocks noChangeArrowheads="1"/>
            </p:cNvSpPr>
            <p:nvPr/>
          </p:nvSpPr>
          <p:spPr bwMode="auto">
            <a:xfrm>
              <a:off x="3200397" y="7154848"/>
              <a:ext cx="1962070" cy="533400"/>
            </a:xfrm>
            <a:prstGeom prst="wedgeEllipseCallout">
              <a:avLst>
                <a:gd name="adj1" fmla="val -11253"/>
                <a:gd name="adj2" fmla="val -218213"/>
              </a:avLst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/>
              <a:r>
                <a:rPr lang="zh-CN" altLang="en-US" sz="2000" b="1" dirty="0" smtClean="0"/>
                <a:t>标称容量</a:t>
              </a:r>
              <a:endParaRPr lang="zh-CN" altLang="en-US" sz="2000" b="1" dirty="0"/>
            </a:p>
          </p:txBody>
        </p:sp>
        <p:sp>
          <p:nvSpPr>
            <p:cNvPr id="11" name="AutoShape 12"/>
            <p:cNvSpPr>
              <a:spLocks noChangeArrowheads="1"/>
            </p:cNvSpPr>
            <p:nvPr/>
          </p:nvSpPr>
          <p:spPr bwMode="auto">
            <a:xfrm>
              <a:off x="5619404" y="6667500"/>
              <a:ext cx="2420044" cy="609600"/>
            </a:xfrm>
            <a:prstGeom prst="wedgeEllipseCallout">
              <a:avLst>
                <a:gd name="adj1" fmla="val -89718"/>
                <a:gd name="adj2" fmla="val -126433"/>
              </a:avLst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/>
              <a:r>
                <a:rPr lang="zh-CN" altLang="en-US" sz="2000" b="1" dirty="0" smtClean="0"/>
                <a:t>允许误差</a:t>
              </a:r>
              <a:endParaRPr lang="zh-CN" altLang="en-US" sz="2000" b="1" dirty="0"/>
            </a:p>
          </p:txBody>
        </p:sp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5791200" y="4000500"/>
              <a:ext cx="2438147" cy="762000"/>
            </a:xfrm>
            <a:prstGeom prst="wedgeEllipseCallout">
              <a:avLst>
                <a:gd name="adj1" fmla="val -68801"/>
                <a:gd name="adj2" fmla="val 46102"/>
              </a:avLst>
            </a:prstGeom>
            <a:solidFill>
              <a:srgbClr val="FFFF00"/>
            </a:solidFill>
            <a:ln w="9525">
              <a:solidFill>
                <a:srgbClr val="FF0000"/>
              </a:solidFill>
              <a:miter lim="800000"/>
            </a:ln>
          </p:spPr>
          <p:txBody>
            <a:bodyPr lIns="90000" tIns="46800" rIns="90000" bIns="46800" anchor="ctr"/>
            <a:lstStyle/>
            <a:p>
              <a:pPr algn="ctr"/>
              <a:r>
                <a:rPr lang="zh-CN" altLang="en-US" sz="2000" b="1" dirty="0"/>
                <a:t>负极标示</a:t>
              </a:r>
              <a:endParaRPr lang="zh-CN" altLang="en-US" sz="20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779912" y="632485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  <a:latin typeface="+mj-ea"/>
                <a:ea typeface="+mj-ea"/>
              </a:rPr>
              <a:t>电解电容</a:t>
            </a:r>
            <a:endParaRPr lang="zh-CN" altLang="en-US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31750">
            <a:solidFill>
              <a:srgbClr val="3366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5610" name="Picture 10" descr="MVC-006F"/>
          <p:cNvPicPr>
            <a:picLocks noChangeAspect="1" noChangeArrowheads="1"/>
          </p:cNvPicPr>
          <p:nvPr/>
        </p:nvPicPr>
        <p:blipFill>
          <a:blip r:embed="rId1">
            <a:lum bright="24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57548"/>
            <a:ext cx="413995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4579303" y="2564904"/>
            <a:ext cx="4473689" cy="263144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9pPr>
          </a:lstStyle>
          <a:p>
            <a:pPr marL="457200" indent="-457200" eaLnBrk="1" fontAlgn="auto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材质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钽</a:t>
            </a: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介质  </a:t>
            </a:r>
            <a:endParaRPr lang="en-US" altLang="zh-CN" sz="28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 eaLnBrk="1" fontAlgn="auto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600" dirty="0" smtClean="0">
                <a:solidFill>
                  <a:srgbClr val="0000FF"/>
                </a:solidFill>
                <a:latin typeface="+mj-ea"/>
                <a:ea typeface="+mj-ea"/>
              </a:rPr>
              <a:t>有极性：</a:t>
            </a:r>
            <a:r>
              <a:rPr lang="en-US" altLang="zh-CN" sz="2600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zh-CN" altLang="en-US" sz="2600" dirty="0" smtClean="0">
                <a:solidFill>
                  <a:srgbClr val="0000FF"/>
                </a:solidFill>
                <a:latin typeface="+mj-ea"/>
                <a:ea typeface="+mj-ea"/>
              </a:rPr>
              <a:t>白色</a:t>
            </a:r>
            <a:r>
              <a:rPr lang="zh-CN" altLang="en-US" sz="2600" dirty="0">
                <a:solidFill>
                  <a:srgbClr val="0000FF"/>
                </a:solidFill>
                <a:latin typeface="+mj-ea"/>
                <a:ea typeface="+mj-ea"/>
              </a:rPr>
              <a:t>丝</a:t>
            </a:r>
            <a:r>
              <a:rPr lang="zh-CN" altLang="en-US" sz="2600" dirty="0" smtClean="0">
                <a:solidFill>
                  <a:srgbClr val="0000FF"/>
                </a:solidFill>
                <a:latin typeface="+mj-ea"/>
                <a:ea typeface="+mj-ea"/>
              </a:rPr>
              <a:t>印为</a:t>
            </a:r>
            <a:r>
              <a:rPr lang="zh-CN" altLang="en-US" sz="2600" dirty="0" smtClean="0">
                <a:solidFill>
                  <a:srgbClr val="FF0000"/>
                </a:solidFill>
                <a:latin typeface="+mj-ea"/>
                <a:ea typeface="+mj-ea"/>
              </a:rPr>
              <a:t>正极</a:t>
            </a:r>
            <a:endParaRPr lang="en-US" altLang="zh-CN" sz="2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 algn="l" eaLnBrk="1" fontAlgn="auto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标明电容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值和</a:t>
            </a: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工作电压</a:t>
            </a:r>
            <a:endParaRPr lang="en-US" altLang="zh-CN" sz="28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 algn="l" eaLnBrk="1" fontAlgn="auto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默认单位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lang="en-US" altLang="zh-CN" sz="2800" dirty="0" err="1" smtClean="0">
                <a:solidFill>
                  <a:srgbClr val="FF0000"/>
                </a:solidFill>
                <a:latin typeface="+mj-ea"/>
                <a:ea typeface="+mj-ea"/>
              </a:rPr>
              <a:t>μF</a:t>
            </a:r>
            <a:endParaRPr lang="en-US" altLang="zh-CN" sz="2800" dirty="0" err="1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5614" name="AutoShape 14"/>
          <p:cNvSpPr>
            <a:spLocks noChangeArrowheads="1"/>
          </p:cNvSpPr>
          <p:nvPr/>
        </p:nvSpPr>
        <p:spPr bwMode="auto">
          <a:xfrm>
            <a:off x="0" y="2743200"/>
            <a:ext cx="1981200" cy="609600"/>
          </a:xfrm>
          <a:prstGeom prst="wedgeEllipseCallout">
            <a:avLst>
              <a:gd name="adj1" fmla="val 28051"/>
              <a:gd name="adj2" fmla="val 124564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</a:ln>
        </p:spPr>
        <p:txBody>
          <a:bodyPr lIns="90000" tIns="46800" rIns="90000" bIns="46800"/>
          <a:lstStyle/>
          <a:p>
            <a:r>
              <a:rPr lang="zh-CN" altLang="en-US"/>
              <a:t>正极标示</a:t>
            </a:r>
            <a:endParaRPr lang="zh-CN" altLang="en-US"/>
          </a:p>
        </p:txBody>
      </p:sp>
      <p:sp>
        <p:nvSpPr>
          <p:cNvPr id="25615" name="AutoShape 15"/>
          <p:cNvSpPr>
            <a:spLocks noChangeArrowheads="1"/>
          </p:cNvSpPr>
          <p:nvPr/>
        </p:nvSpPr>
        <p:spPr bwMode="auto">
          <a:xfrm>
            <a:off x="1752600" y="2133600"/>
            <a:ext cx="1524000" cy="533400"/>
          </a:xfrm>
          <a:prstGeom prst="wedgeEllipseCallout">
            <a:avLst>
              <a:gd name="adj1" fmla="val -40839"/>
              <a:gd name="adj2" fmla="val 24075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</a:ln>
        </p:spPr>
        <p:txBody>
          <a:bodyPr lIns="90000" tIns="46800" rIns="90000" bIns="46800"/>
          <a:lstStyle/>
          <a:p>
            <a:r>
              <a:rPr lang="zh-CN" altLang="en-US"/>
              <a:t>电容值</a:t>
            </a:r>
            <a:endParaRPr lang="zh-CN" altLang="en-US"/>
          </a:p>
        </p:txBody>
      </p:sp>
      <p:sp>
        <p:nvSpPr>
          <p:cNvPr id="25616" name="AutoShape 16"/>
          <p:cNvSpPr>
            <a:spLocks noChangeArrowheads="1"/>
          </p:cNvSpPr>
          <p:nvPr/>
        </p:nvSpPr>
        <p:spPr bwMode="auto">
          <a:xfrm>
            <a:off x="2562672" y="2971800"/>
            <a:ext cx="1828800" cy="457200"/>
          </a:xfrm>
          <a:prstGeom prst="wedgeEllipseCallout">
            <a:avLst>
              <a:gd name="adj1" fmla="val -49477"/>
              <a:gd name="adj2" fmla="val 113542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</a:ln>
        </p:spPr>
        <p:txBody>
          <a:bodyPr lIns="90000" tIns="46800" rIns="90000" bIns="46800"/>
          <a:lstStyle/>
          <a:p>
            <a:r>
              <a:rPr lang="zh-CN" altLang="en-US"/>
              <a:t>工作电压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2000" y="1757548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+mj-ea"/>
                <a:ea typeface="+mj-ea"/>
              </a:rPr>
              <a:t>贴片钽电容</a:t>
            </a:r>
            <a:endParaRPr lang="zh-CN" altLang="en-US" sz="3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116840"/>
            <a:ext cx="8119110" cy="1008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+mj-ea"/>
              </a:rPr>
              <a:t>4.1.2  </a:t>
            </a:r>
            <a:r>
              <a:rPr lang="zh-CN" altLang="en-US" dirty="0" smtClean="0">
                <a:latin typeface="+mj-ea"/>
              </a:rPr>
              <a:t>标识举例</a:t>
            </a:r>
            <a:endParaRPr lang="zh-CN" altLang="en-US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3" grpId="0" bldLvl="0" animBg="1" autoUpdateAnimBg="0"/>
      <p:bldP spid="25614" grpId="0" animBg="1" autoUpdateAnimBg="0"/>
      <p:bldP spid="25615" grpId="0" animBg="1" autoUpdateAnimBg="0"/>
      <p:bldP spid="25616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31750">
            <a:solidFill>
              <a:srgbClr val="3366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4067944" y="2548782"/>
            <a:ext cx="4608512" cy="24625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材质电解质 铝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制</a:t>
            </a: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外壳</a:t>
            </a:r>
            <a:endParaRPr lang="en-US" altLang="zh-CN" sz="28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有极性：黑色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丝</a:t>
            </a: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印为</a:t>
            </a:r>
            <a:r>
              <a:rPr lang="zh-CN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负极</a:t>
            </a:r>
            <a:endParaRPr lang="en-US" altLang="zh-CN" sz="28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标明电容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值和</a:t>
            </a: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工作电压</a:t>
            </a:r>
            <a:endParaRPr lang="en-US" altLang="zh-CN" sz="28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FF"/>
                </a:solidFill>
                <a:latin typeface="+mj-ea"/>
                <a:ea typeface="+mj-ea"/>
              </a:rPr>
              <a:t>默认单位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lang="en-US" altLang="zh-CN" sz="2800" dirty="0" err="1" smtClean="0">
                <a:solidFill>
                  <a:srgbClr val="FF0000"/>
                </a:solidFill>
                <a:latin typeface="+mj-ea"/>
                <a:ea typeface="+mj-ea"/>
              </a:rPr>
              <a:t>μF</a:t>
            </a:r>
            <a:endParaRPr lang="en-US" altLang="zh-CN" sz="2800" dirty="0" err="1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95936" y="1702549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+mj-ea"/>
                <a:ea typeface="+mj-ea"/>
              </a:rPr>
              <a:t>贴片电解电容</a:t>
            </a:r>
            <a:endParaRPr lang="zh-CN" altLang="en-US" sz="3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628800"/>
            <a:ext cx="3384375" cy="367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116840"/>
            <a:ext cx="8117840" cy="1008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+mj-ea"/>
              </a:rPr>
              <a:t>4.1.3  </a:t>
            </a:r>
            <a:r>
              <a:rPr lang="zh-CN" altLang="en-US" dirty="0" smtClean="0">
                <a:latin typeface="+mj-ea"/>
              </a:rPr>
              <a:t>标识举例</a:t>
            </a:r>
            <a:endParaRPr lang="zh-CN" altLang="en-US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 bldLvl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31750">
            <a:solidFill>
              <a:srgbClr val="3366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7657" name="Picture 9" descr="MVC-003F"/>
          <p:cNvPicPr>
            <a:picLocks noChangeAspect="1" noChangeArrowheads="1"/>
          </p:cNvPicPr>
          <p:nvPr/>
        </p:nvPicPr>
        <p:blipFill>
          <a:blip r:embed="rId1"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49" y="1414949"/>
            <a:ext cx="42957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5152256" y="1875449"/>
            <a:ext cx="3380184" cy="258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9pPr>
          </a:lstStyle>
          <a:p>
            <a:pPr marL="285750" indent="-285750" algn="l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材质瓷片，最常用，性能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稳定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，体积小，无极性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容值识别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规则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28575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990099"/>
                </a:solidFill>
                <a:latin typeface="+mj-ea"/>
                <a:ea typeface="+mj-ea"/>
              </a:rPr>
              <a:t>第</a:t>
            </a:r>
            <a:r>
              <a:rPr lang="en-US" altLang="zh-CN" sz="1600" dirty="0">
                <a:solidFill>
                  <a:srgbClr val="990099"/>
                </a:solidFill>
                <a:latin typeface="+mj-ea"/>
                <a:ea typeface="+mj-ea"/>
              </a:rPr>
              <a:t>1</a:t>
            </a:r>
            <a:r>
              <a:rPr lang="zh-CN" altLang="en-US" sz="1600" dirty="0">
                <a:solidFill>
                  <a:srgbClr val="990099"/>
                </a:solidFill>
                <a:latin typeface="+mj-ea"/>
                <a:ea typeface="+mj-ea"/>
              </a:rPr>
              <a:t>、</a:t>
            </a:r>
            <a:r>
              <a:rPr lang="en-US" altLang="zh-CN" sz="1600" dirty="0">
                <a:solidFill>
                  <a:srgbClr val="990099"/>
                </a:solidFill>
                <a:latin typeface="+mj-ea"/>
                <a:ea typeface="+mj-ea"/>
              </a:rPr>
              <a:t>2</a:t>
            </a:r>
            <a:r>
              <a:rPr lang="zh-CN" altLang="en-US" sz="1600" dirty="0" smtClean="0">
                <a:solidFill>
                  <a:srgbClr val="990099"/>
                </a:solidFill>
                <a:latin typeface="+mj-ea"/>
                <a:ea typeface="+mj-ea"/>
              </a:rPr>
              <a:t>位：有效数字</a:t>
            </a:r>
            <a:endParaRPr lang="en-US" altLang="zh-CN" sz="1600" dirty="0" smtClean="0">
              <a:solidFill>
                <a:srgbClr val="990099"/>
              </a:solidFill>
              <a:latin typeface="+mj-ea"/>
              <a:ea typeface="+mj-ea"/>
            </a:endParaRPr>
          </a:p>
          <a:p>
            <a:pPr marL="28575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990099"/>
                </a:solidFill>
                <a:latin typeface="+mj-ea"/>
                <a:ea typeface="+mj-ea"/>
              </a:rPr>
              <a:t>第</a:t>
            </a:r>
            <a:r>
              <a:rPr lang="en-US" altLang="zh-CN" sz="1600" dirty="0">
                <a:solidFill>
                  <a:srgbClr val="990099"/>
                </a:solidFill>
                <a:latin typeface="+mj-ea"/>
                <a:ea typeface="+mj-ea"/>
              </a:rPr>
              <a:t>3</a:t>
            </a:r>
            <a:r>
              <a:rPr lang="zh-CN" altLang="en-US" sz="1600" dirty="0" smtClean="0">
                <a:solidFill>
                  <a:srgbClr val="990099"/>
                </a:solidFill>
                <a:latin typeface="+mj-ea"/>
                <a:ea typeface="+mj-ea"/>
              </a:rPr>
              <a:t>位倍：乘数</a:t>
            </a:r>
            <a:endParaRPr lang="en-US" altLang="zh-CN" sz="1600" dirty="0" smtClean="0">
              <a:solidFill>
                <a:srgbClr val="990099"/>
              </a:solidFill>
              <a:latin typeface="+mj-ea"/>
              <a:ea typeface="+mj-ea"/>
            </a:endParaRPr>
          </a:p>
          <a:p>
            <a:pPr marL="285750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990099"/>
                </a:solidFill>
                <a:latin typeface="+mj-ea"/>
                <a:ea typeface="+mj-ea"/>
              </a:rPr>
              <a:t>第</a:t>
            </a:r>
            <a:r>
              <a:rPr lang="en-US" altLang="zh-CN" sz="1600" dirty="0" smtClean="0">
                <a:solidFill>
                  <a:srgbClr val="990099"/>
                </a:solidFill>
                <a:latin typeface="+mj-ea"/>
                <a:ea typeface="+mj-ea"/>
              </a:rPr>
              <a:t>4</a:t>
            </a:r>
            <a:r>
              <a:rPr lang="zh-CN" altLang="en-US" sz="1600" dirty="0" smtClean="0">
                <a:solidFill>
                  <a:srgbClr val="990099"/>
                </a:solidFill>
                <a:latin typeface="+mj-ea"/>
                <a:ea typeface="+mj-ea"/>
              </a:rPr>
              <a:t>位字母：允许偏差</a:t>
            </a:r>
            <a:endParaRPr lang="en-US" altLang="zh-CN" sz="1600" dirty="0" smtClean="0">
              <a:solidFill>
                <a:srgbClr val="990099"/>
              </a:solidFill>
              <a:latin typeface="+mj-ea"/>
              <a:ea typeface="+mj-ea"/>
            </a:endParaRP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默认单位</a:t>
            </a:r>
            <a:r>
              <a:rPr lang="zh-CN" altLang="en-US" dirty="0">
                <a:solidFill>
                  <a:srgbClr val="0000FF"/>
                </a:solidFill>
                <a:latin typeface="+mj-ea"/>
                <a:ea typeface="+mj-ea"/>
              </a:rPr>
              <a:t>： 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pF</a:t>
            </a:r>
            <a:endParaRPr lang="zh-CN" altLang="en-US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7661" name="Text Box 13"/>
          <p:cNvSpPr txBox="1">
            <a:spLocks noChangeArrowheads="1"/>
          </p:cNvSpPr>
          <p:nvPr/>
        </p:nvSpPr>
        <p:spPr bwMode="auto">
          <a:xfrm>
            <a:off x="622345" y="4644627"/>
            <a:ext cx="4633710" cy="1231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9pPr>
          </a:lstStyle>
          <a:p>
            <a:pPr marL="342900" indent="-342900" algn="l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00FF"/>
                </a:solidFill>
                <a:latin typeface="+mj-ea"/>
                <a:ea typeface="+mj-ea"/>
              </a:rPr>
              <a:t> 561K</a:t>
            </a:r>
            <a:endParaRPr lang="en-US" altLang="zh-CN" sz="1600" dirty="0" smtClean="0">
              <a:solidFill>
                <a:srgbClr val="990099"/>
              </a:solidFill>
              <a:latin typeface="+mj-ea"/>
              <a:ea typeface="+mj-ea"/>
            </a:endParaRPr>
          </a:p>
          <a:p>
            <a:pPr indent="0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1600" dirty="0" smtClean="0">
                <a:solidFill>
                  <a:srgbClr val="990099"/>
                </a:solidFill>
                <a:latin typeface="+mj-ea"/>
                <a:ea typeface="+mj-ea"/>
              </a:rPr>
              <a:t>       </a:t>
            </a:r>
            <a:r>
              <a:rPr lang="en-US" altLang="zh-CN" sz="1600" dirty="0" smtClean="0">
                <a:solidFill>
                  <a:srgbClr val="990099"/>
                </a:solidFill>
                <a:latin typeface="+mj-ea"/>
                <a:ea typeface="+mj-ea"/>
              </a:rPr>
              <a:t>56x10</a:t>
            </a:r>
            <a:r>
              <a:rPr lang="en-US" altLang="zh-CN" sz="1600" baseline="30000" dirty="0" smtClean="0">
                <a:solidFill>
                  <a:srgbClr val="990099"/>
                </a:solidFill>
                <a:latin typeface="+mj-ea"/>
                <a:ea typeface="+mj-ea"/>
              </a:rPr>
              <a:t>1</a:t>
            </a:r>
            <a:r>
              <a:rPr lang="en-US" altLang="zh-CN" sz="1600" dirty="0" smtClean="0">
                <a:solidFill>
                  <a:srgbClr val="990099"/>
                </a:solidFill>
                <a:latin typeface="+mj-ea"/>
                <a:ea typeface="+mj-ea"/>
              </a:rPr>
              <a:t>=560pF   </a:t>
            </a:r>
            <a:r>
              <a:rPr lang="en-US" altLang="zh-CN" sz="1600" dirty="0" smtClean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K</a:t>
            </a:r>
            <a:r>
              <a:rPr lang="zh-CN" altLang="en-US" sz="1600" dirty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表示容许误差：</a:t>
            </a:r>
            <a:r>
              <a:rPr lang="en-US" altLang="zh-CN" sz="1600" dirty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10%</a:t>
            </a:r>
            <a:r>
              <a:rPr lang="en-US" altLang="zh-CN" sz="1600" dirty="0" smtClean="0">
                <a:solidFill>
                  <a:srgbClr val="990099"/>
                </a:solidFill>
                <a:latin typeface="+mj-ea"/>
                <a:ea typeface="+mj-ea"/>
              </a:rPr>
              <a:t> </a:t>
            </a:r>
            <a:endParaRPr lang="en-US" altLang="zh-CN" sz="1600" dirty="0">
              <a:solidFill>
                <a:srgbClr val="990099"/>
              </a:solidFill>
              <a:latin typeface="+mj-ea"/>
              <a:ea typeface="+mj-ea"/>
            </a:endParaRP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00FF"/>
                </a:solidFill>
                <a:latin typeface="+mj-ea"/>
                <a:ea typeface="+mj-ea"/>
              </a:rPr>
              <a:t> B</a:t>
            </a:r>
            <a:r>
              <a:rPr lang="zh-CN" altLang="en-US" sz="2000" dirty="0">
                <a:solidFill>
                  <a:srgbClr val="0000FF"/>
                </a:solidFill>
                <a:latin typeface="+mj-ea"/>
                <a:ea typeface="+mj-ea"/>
              </a:rPr>
              <a:t>代表</a:t>
            </a:r>
            <a:r>
              <a:rPr lang="zh-CN" altLang="en-US" sz="2000" dirty="0" smtClean="0">
                <a:solidFill>
                  <a:srgbClr val="0000FF"/>
                </a:solidFill>
                <a:latin typeface="+mj-ea"/>
                <a:ea typeface="+mj-ea"/>
              </a:rPr>
              <a:t>温度系数</a:t>
            </a:r>
            <a:endParaRPr lang="zh-CN" altLang="en-US" sz="20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7662" name="AutoShape 14"/>
          <p:cNvSpPr>
            <a:spLocks noChangeArrowheads="1"/>
          </p:cNvSpPr>
          <p:nvPr/>
        </p:nvSpPr>
        <p:spPr bwMode="auto">
          <a:xfrm>
            <a:off x="457154" y="3441869"/>
            <a:ext cx="1371600" cy="457200"/>
          </a:xfrm>
          <a:prstGeom prst="wedgeEllipseCallout">
            <a:avLst>
              <a:gd name="adj1" fmla="val 82639"/>
              <a:gd name="adj2" fmla="val -196181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</a:ln>
        </p:spPr>
        <p:txBody>
          <a:bodyPr lIns="90000" tIns="46800" rIns="90000" bIns="46800"/>
          <a:lstStyle/>
          <a:p>
            <a:r>
              <a:rPr lang="zh-CN" altLang="en-US" dirty="0" smtClean="0"/>
              <a:t>电容值</a:t>
            </a:r>
            <a:endParaRPr lang="zh-CN" altLang="en-US" dirty="0"/>
          </a:p>
        </p:txBody>
      </p:sp>
      <p:sp>
        <p:nvSpPr>
          <p:cNvPr id="27663" name="AutoShape 15"/>
          <p:cNvSpPr>
            <a:spLocks noChangeArrowheads="1"/>
          </p:cNvSpPr>
          <p:nvPr/>
        </p:nvSpPr>
        <p:spPr bwMode="auto">
          <a:xfrm>
            <a:off x="2966674" y="3673644"/>
            <a:ext cx="1905000" cy="457200"/>
          </a:xfrm>
          <a:prstGeom prst="wedgeEllipseCallout">
            <a:avLst>
              <a:gd name="adj1" fmla="val -68500"/>
              <a:gd name="adj2" fmla="val -260069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</a:ln>
        </p:spPr>
        <p:txBody>
          <a:bodyPr lIns="90000" tIns="46800" rIns="90000" bIns="46800"/>
          <a:lstStyle/>
          <a:p>
            <a:r>
              <a:rPr lang="zh-CN" altLang="en-US"/>
              <a:t>容许偏差</a:t>
            </a:r>
            <a:endParaRPr lang="zh-CN" altLang="en-US"/>
          </a:p>
        </p:txBody>
      </p:sp>
      <p:sp>
        <p:nvSpPr>
          <p:cNvPr id="27664" name="AutoShape 16"/>
          <p:cNvSpPr>
            <a:spLocks noChangeArrowheads="1"/>
          </p:cNvSpPr>
          <p:nvPr/>
        </p:nvSpPr>
        <p:spPr bwMode="auto">
          <a:xfrm>
            <a:off x="2696164" y="1527344"/>
            <a:ext cx="1905000" cy="533400"/>
          </a:xfrm>
          <a:prstGeom prst="wedgeEllipseCallout">
            <a:avLst>
              <a:gd name="adj1" fmla="val -66167"/>
              <a:gd name="adj2" fmla="val 109819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</a:ln>
        </p:spPr>
        <p:txBody>
          <a:bodyPr lIns="90000" tIns="46800" rIns="90000" bIns="46800"/>
          <a:lstStyle/>
          <a:p>
            <a:r>
              <a:rPr lang="zh-CN" altLang="en-US"/>
              <a:t>温度系数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028436" y="134076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瓷片电容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57200" y="116840"/>
            <a:ext cx="7927975" cy="1008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+mj-ea"/>
              </a:rPr>
              <a:t>4.1.4  </a:t>
            </a:r>
            <a:r>
              <a:rPr lang="zh-CN" altLang="en-US" dirty="0" smtClean="0">
                <a:latin typeface="+mj-ea"/>
              </a:rPr>
              <a:t>标识举例</a:t>
            </a:r>
            <a:endParaRPr lang="zh-CN" altLang="en-US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9" grpId="0" autoUpdateAnimBg="0"/>
      <p:bldP spid="27661" grpId="0" autoUpdateAnimBg="0"/>
      <p:bldP spid="27662" grpId="0" bldLvl="0" animBg="1" autoUpdateAnimBg="0"/>
      <p:bldP spid="27663" grpId="0" bldLvl="0" animBg="1" autoUpdateAnimBg="0"/>
      <p:bldP spid="27664" grpId="0" bldLvl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31750">
            <a:solidFill>
              <a:srgbClr val="3366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1">
            <a:lum bright="24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1436668"/>
            <a:ext cx="3995936" cy="28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03250" y="4653280"/>
            <a:ext cx="4459605" cy="164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9pPr>
          </a:lstStyle>
          <a:p>
            <a:pPr marL="342900" indent="-342900" algn="l"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FF"/>
                </a:solidFill>
                <a:latin typeface="+mj-ea"/>
                <a:ea typeface="+mj-ea"/>
              </a:rPr>
              <a:t>元件</a:t>
            </a:r>
            <a:r>
              <a:rPr lang="zh-CN" altLang="en-US" sz="2000" dirty="0">
                <a:solidFill>
                  <a:srgbClr val="0000FF"/>
                </a:solidFill>
                <a:latin typeface="+mj-ea"/>
                <a:ea typeface="+mj-ea"/>
              </a:rPr>
              <a:t>值：</a:t>
            </a:r>
            <a:endParaRPr lang="zh-CN" altLang="en-US" sz="20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285750" indent="-285750" algn="l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990099"/>
                </a:solidFill>
                <a:latin typeface="+mj-ea"/>
                <a:ea typeface="+mj-ea"/>
              </a:rPr>
              <a:t>10X10</a:t>
            </a:r>
            <a:r>
              <a:rPr lang="en-US" altLang="zh-CN" baseline="30000" dirty="0" smtClean="0">
                <a:solidFill>
                  <a:srgbClr val="990099"/>
                </a:solidFill>
                <a:uFillTx/>
                <a:latin typeface="+中文标题" charset="0"/>
                <a:ea typeface="+mj-ea"/>
              </a:rPr>
              <a:t>4</a:t>
            </a:r>
            <a:r>
              <a:rPr lang="zh-CN" altLang="en-US" dirty="0">
                <a:solidFill>
                  <a:srgbClr val="990099"/>
                </a:solidFill>
                <a:latin typeface="+mj-ea"/>
                <a:ea typeface="+mj-ea"/>
              </a:rPr>
              <a:t>＝</a:t>
            </a:r>
            <a:r>
              <a:rPr lang="en-US" altLang="zh-CN" dirty="0">
                <a:solidFill>
                  <a:srgbClr val="990099"/>
                </a:solidFill>
                <a:latin typeface="+mj-ea"/>
                <a:ea typeface="+mj-ea"/>
              </a:rPr>
              <a:t>100000pF=0.1μF  </a:t>
            </a:r>
            <a:endParaRPr lang="en-US" altLang="zh-CN" dirty="0" smtClean="0">
              <a:solidFill>
                <a:srgbClr val="990099"/>
              </a:solidFill>
              <a:latin typeface="+mj-ea"/>
              <a:ea typeface="+mj-ea"/>
            </a:endParaRPr>
          </a:p>
          <a:p>
            <a:pPr marL="285750" indent="-285750" algn="l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990099"/>
                </a:solidFill>
                <a:latin typeface="+mj-ea"/>
                <a:ea typeface="+mj-ea"/>
              </a:rPr>
              <a:t>K </a:t>
            </a:r>
            <a:r>
              <a:rPr lang="zh-CN" altLang="en-US" dirty="0" smtClean="0">
                <a:solidFill>
                  <a:srgbClr val="990099"/>
                </a:solidFill>
                <a:latin typeface="+mj-ea"/>
                <a:ea typeface="+mj-ea"/>
              </a:rPr>
              <a:t>表示</a:t>
            </a:r>
            <a:r>
              <a:rPr lang="zh-CN" altLang="en-US" dirty="0">
                <a:solidFill>
                  <a:srgbClr val="990099"/>
                </a:solidFill>
                <a:latin typeface="+mj-ea"/>
                <a:ea typeface="+mj-ea"/>
              </a:rPr>
              <a:t>容许误差：</a:t>
            </a:r>
            <a:r>
              <a:rPr lang="en-US" altLang="zh-CN" dirty="0">
                <a:solidFill>
                  <a:srgbClr val="990099"/>
                </a:solidFill>
                <a:latin typeface="+mj-ea"/>
                <a:ea typeface="+mj-ea"/>
              </a:rPr>
              <a:t>10% </a:t>
            </a:r>
            <a:endParaRPr lang="en-US" altLang="zh-CN" dirty="0">
              <a:solidFill>
                <a:srgbClr val="990099"/>
              </a:solidFill>
              <a:latin typeface="+mj-ea"/>
              <a:ea typeface="+mj-ea"/>
            </a:endParaRPr>
          </a:p>
          <a:p>
            <a:pPr marL="285750" indent="-285750" algn="l"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990099"/>
                </a:solidFill>
                <a:latin typeface="+mj-ea"/>
                <a:ea typeface="+mj-ea"/>
              </a:rPr>
              <a:t>100V </a:t>
            </a:r>
            <a:r>
              <a:rPr lang="zh-CN" altLang="en-US" dirty="0" smtClean="0">
                <a:solidFill>
                  <a:srgbClr val="990099"/>
                </a:solidFill>
                <a:latin typeface="+mj-ea"/>
                <a:ea typeface="+mj-ea"/>
              </a:rPr>
              <a:t>表示工作电压：</a:t>
            </a:r>
            <a:r>
              <a:rPr lang="en-US" altLang="zh-CN" dirty="0" smtClean="0">
                <a:solidFill>
                  <a:srgbClr val="990099"/>
                </a:solidFill>
                <a:latin typeface="+mj-ea"/>
                <a:ea typeface="+mj-ea"/>
              </a:rPr>
              <a:t>100V</a:t>
            </a:r>
            <a:endParaRPr lang="zh-CN" altLang="en-US" dirty="0">
              <a:solidFill>
                <a:srgbClr val="990099"/>
              </a:solidFill>
              <a:latin typeface="+mj-ea"/>
              <a:ea typeface="+mj-ea"/>
            </a:endParaRPr>
          </a:p>
        </p:txBody>
      </p:sp>
      <p:sp>
        <p:nvSpPr>
          <p:cNvPr id="28685" name="AutoShape 13"/>
          <p:cNvSpPr>
            <a:spLocks noChangeArrowheads="1"/>
          </p:cNvSpPr>
          <p:nvPr/>
        </p:nvSpPr>
        <p:spPr bwMode="auto">
          <a:xfrm>
            <a:off x="268475" y="1657013"/>
            <a:ext cx="1447800" cy="533400"/>
          </a:xfrm>
          <a:prstGeom prst="wedgeEllipseCallout">
            <a:avLst>
              <a:gd name="adj1" fmla="val 71708"/>
              <a:gd name="adj2" fmla="val 171727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</a:ln>
        </p:spPr>
        <p:txBody>
          <a:bodyPr lIns="90000" tIns="46800" rIns="90000" bIns="46800"/>
          <a:lstStyle/>
          <a:p>
            <a:r>
              <a:rPr lang="zh-CN" altLang="en-US" dirty="0" smtClean="0"/>
              <a:t>电容值</a:t>
            </a:r>
            <a:endParaRPr lang="zh-CN" altLang="en-US" dirty="0"/>
          </a:p>
        </p:txBody>
      </p:sp>
      <p:sp>
        <p:nvSpPr>
          <p:cNvPr id="28686" name="AutoShape 14"/>
          <p:cNvSpPr>
            <a:spLocks noChangeArrowheads="1"/>
          </p:cNvSpPr>
          <p:nvPr/>
        </p:nvSpPr>
        <p:spPr bwMode="auto">
          <a:xfrm>
            <a:off x="1656676" y="1476038"/>
            <a:ext cx="1905000" cy="381000"/>
          </a:xfrm>
          <a:prstGeom prst="wedgeEllipseCallout">
            <a:avLst>
              <a:gd name="adj1" fmla="val -11461"/>
              <a:gd name="adj2" fmla="val 301245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</a:ln>
        </p:spPr>
        <p:txBody>
          <a:bodyPr lIns="90000" tIns="46800" rIns="90000" bIns="46800"/>
          <a:lstStyle/>
          <a:p>
            <a:r>
              <a:rPr lang="zh-CN" altLang="en-US"/>
              <a:t>容许误差</a:t>
            </a:r>
            <a:endParaRPr lang="zh-CN" altLang="en-US"/>
          </a:p>
        </p:txBody>
      </p:sp>
      <p:sp>
        <p:nvSpPr>
          <p:cNvPr id="28687" name="AutoShape 15"/>
          <p:cNvSpPr>
            <a:spLocks noChangeArrowheads="1"/>
          </p:cNvSpPr>
          <p:nvPr/>
        </p:nvSpPr>
        <p:spPr bwMode="auto">
          <a:xfrm>
            <a:off x="2620894" y="3704799"/>
            <a:ext cx="1616968" cy="381000"/>
          </a:xfrm>
          <a:prstGeom prst="wedgeEllipseCallout">
            <a:avLst>
              <a:gd name="adj1" fmla="val -38478"/>
              <a:gd name="adj2" fmla="val -234631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</a:ln>
        </p:spPr>
        <p:txBody>
          <a:bodyPr lIns="90000" tIns="46800" rIns="90000" bIns="46800"/>
          <a:lstStyle/>
          <a:p>
            <a:r>
              <a:rPr lang="zh-CN" altLang="en-US"/>
              <a:t>工作电压</a:t>
            </a: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467489" y="1340515"/>
            <a:ext cx="4208967" cy="3024566"/>
            <a:chOff x="4097086" y="1436668"/>
            <a:chExt cx="4208967" cy="3024566"/>
          </a:xfrm>
        </p:grpSpPr>
        <p:sp>
          <p:nvSpPr>
            <p:cNvPr id="28682" name="Text Box 10"/>
            <p:cNvSpPr txBox="1">
              <a:spLocks noChangeArrowheads="1"/>
            </p:cNvSpPr>
            <p:nvPr/>
          </p:nvSpPr>
          <p:spPr bwMode="auto">
            <a:xfrm>
              <a:off x="4097086" y="1952984"/>
              <a:ext cx="4208967" cy="250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1pPr>
              <a:lvl2pPr marL="742950" indent="-28575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2pPr>
              <a:lvl3pPr marL="11430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3pPr>
              <a:lvl4pPr marL="16002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4pPr>
              <a:lvl5pPr marL="20574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9pPr>
            </a:lstStyle>
            <a:p>
              <a:pPr marL="285750" indent="-285750" eaLnBrk="1" hangingPunct="1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材质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聚脂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薄膜：聚丙烯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和聚乙烯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两种  无极性</a:t>
              </a:r>
              <a:endPara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indent="-285750" eaLnBrk="1" hangingPunct="1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外观：绿色、红褐色和透明</a:t>
              </a:r>
              <a:endPara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indent="-285750" eaLnBrk="1" hangingPunct="1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默认单位： 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pF</a:t>
              </a:r>
              <a:endPara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indent="-285750" eaLnBrk="1" hangingPunct="1">
                <a:spcBef>
                  <a:spcPct val="500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容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值识别规则：</a:t>
              </a:r>
              <a:endPara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dirty="0" smtClean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第</a:t>
              </a:r>
              <a:r>
                <a:rPr lang="en-US" altLang="zh-CN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</a:t>
              </a:r>
              <a:r>
                <a:rPr lang="en-US" altLang="zh-CN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zh-CN" altLang="en-US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位有效数字，第</a:t>
              </a:r>
              <a:r>
                <a:rPr lang="en-US" altLang="zh-CN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dirty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位倍</a:t>
              </a:r>
              <a:r>
                <a:rPr lang="zh-CN" altLang="en-US" dirty="0" smtClean="0">
                  <a:solidFill>
                    <a:srgbClr val="99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乘数</a:t>
              </a:r>
              <a:endPara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9699" name="Text Box 6"/>
            <p:cNvSpPr txBox="1">
              <a:spLocks noChangeArrowheads="1"/>
            </p:cNvSpPr>
            <p:nvPr/>
          </p:nvSpPr>
          <p:spPr bwMode="auto">
            <a:xfrm>
              <a:off x="4097086" y="1436668"/>
              <a:ext cx="17793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1pPr>
              <a:lvl2pPr marL="742950" indent="-28575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2pPr>
              <a:lvl3pPr marL="11430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3pPr>
              <a:lvl4pPr marL="16002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4pPr>
              <a:lvl5pPr marL="20574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0000"/>
                  </a:solidFill>
                  <a:latin typeface="+mj-ea"/>
                  <a:ea typeface="+mj-ea"/>
                </a:rPr>
                <a:t>聚脂电容</a:t>
              </a:r>
              <a:endParaRPr lang="zh-CN" altLang="en-US" sz="2000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116840"/>
            <a:ext cx="7808595" cy="1008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+mj-ea"/>
              </a:rPr>
              <a:t>4.1.5  </a:t>
            </a:r>
            <a:r>
              <a:rPr lang="zh-CN" altLang="en-US" dirty="0" smtClean="0">
                <a:latin typeface="+mj-ea"/>
              </a:rPr>
              <a:t>标识举例</a:t>
            </a:r>
            <a:endParaRPr lang="zh-CN" altLang="en-US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4" grpId="0" autoUpdateAnimBg="0"/>
      <p:bldP spid="28685" grpId="0" bldLvl="0" animBg="1" autoUpdateAnimBg="0"/>
      <p:bldP spid="28686" grpId="0" bldLvl="0" animBg="1" autoUpdateAnimBg="0"/>
      <p:bldP spid="28687" grpId="0" bldLvl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8192" y="1567570"/>
            <a:ext cx="2952328" cy="5780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1. 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电容表测量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9695" y="0"/>
            <a:ext cx="8653780" cy="1412875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latin typeface="+mj-ea"/>
              </a:rPr>
              <a:t>5.  </a:t>
            </a:r>
            <a:r>
              <a:rPr lang="zh-CN" altLang="en-US" b="1" dirty="0" smtClean="0">
                <a:latin typeface="+mj-ea"/>
              </a:rPr>
              <a:t>电容器的检测</a:t>
            </a:r>
            <a:endParaRPr lang="zh-CN" altLang="en-US" b="1" dirty="0">
              <a:latin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7586" y="6233567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注意：</a:t>
            </a:r>
            <a:r>
              <a:rPr lang="zh-CN" altLang="zh-CN" sz="2200" b="1" dirty="0" smtClean="0">
                <a:solidFill>
                  <a:srgbClr val="FF0000"/>
                </a:solidFill>
                <a:latin typeface="+mj-ea"/>
                <a:ea typeface="+mj-ea"/>
              </a:rPr>
              <a:t>测量之前，将电容器</a:t>
            </a:r>
            <a:r>
              <a:rPr lang="zh-CN" altLang="zh-CN" sz="2200" b="1" dirty="0">
                <a:solidFill>
                  <a:srgbClr val="FF0000"/>
                </a:solidFill>
                <a:latin typeface="+mj-ea"/>
                <a:ea typeface="+mj-ea"/>
              </a:rPr>
              <a:t>两只引脚短路</a:t>
            </a:r>
            <a:r>
              <a:rPr lang="zh-CN" altLang="zh-CN" sz="2200" b="1" dirty="0" smtClean="0">
                <a:solidFill>
                  <a:srgbClr val="FF0000"/>
                </a:solidFill>
                <a:latin typeface="+mj-ea"/>
                <a:ea typeface="+mj-ea"/>
              </a:rPr>
              <a:t>放电</a:t>
            </a:r>
            <a:r>
              <a:rPr lang="zh-CN" altLang="en-US" sz="2200" b="1" dirty="0">
                <a:solidFill>
                  <a:srgbClr val="FF0000"/>
                </a:solidFill>
                <a:latin typeface="+mj-ea"/>
                <a:ea typeface="+mj-ea"/>
              </a:rPr>
              <a:t>，</a:t>
            </a:r>
            <a:r>
              <a:rPr lang="zh-CN" altLang="en-US" sz="2200" b="1" dirty="0" smtClean="0">
                <a:solidFill>
                  <a:srgbClr val="FF0000"/>
                </a:solidFill>
                <a:latin typeface="+mj-ea"/>
                <a:ea typeface="+mj-ea"/>
              </a:rPr>
              <a:t>避</a:t>
            </a:r>
            <a:r>
              <a:rPr lang="zh-CN" altLang="zh-CN" sz="2200" b="1" dirty="0" smtClean="0">
                <a:solidFill>
                  <a:srgbClr val="FF0000"/>
                </a:solidFill>
                <a:latin typeface="+mj-ea"/>
                <a:ea typeface="+mj-ea"/>
              </a:rPr>
              <a:t>免放电损坏仪表</a:t>
            </a:r>
            <a:endParaRPr lang="zh-CN" altLang="zh-CN" sz="2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15" y="2209165"/>
            <a:ext cx="3267075" cy="396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4463678" y="1561103"/>
            <a:ext cx="27286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0000FF"/>
                </a:solidFill>
                <a:latin typeface="+mj-ea"/>
                <a:ea typeface="+mj-ea"/>
              </a:rPr>
              <a:t>2. </a:t>
            </a: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万用表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测量</a:t>
            </a:r>
            <a:endParaRPr lang="zh-CN" altLang="en-US" sz="32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20" y="2146300"/>
            <a:ext cx="2304415" cy="403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840"/>
            <a:ext cx="78295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 smtClean="0">
                <a:latin typeface="+mj-ea"/>
              </a:rPr>
              <a:t>6.1  </a:t>
            </a:r>
            <a:r>
              <a:rPr lang="zh-CN" b="1" dirty="0" smtClean="0">
                <a:latin typeface="+mj-ea"/>
              </a:rPr>
              <a:t>电容器的选用</a:t>
            </a:r>
            <a:r>
              <a:rPr lang="zh-CN" altLang="en-US" b="1" dirty="0" smtClean="0">
                <a:latin typeface="+mj-ea"/>
              </a:rPr>
              <a:t>原则</a:t>
            </a:r>
            <a:endParaRPr lang="zh-CN" dirty="0" smtClean="0">
              <a:latin typeface="+mj-ea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556792"/>
            <a:ext cx="8712968" cy="5112568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charset="0"/>
              <a:buChar char="n"/>
              <a:defRPr/>
            </a:pPr>
            <a:r>
              <a:rPr lang="zh-CN" altLang="en-US" sz="2200" dirty="0" smtClean="0">
                <a:solidFill>
                  <a:srgbClr val="0000FF"/>
                </a:solidFill>
                <a:latin typeface="+mj-ea"/>
                <a:ea typeface="+mj-ea"/>
              </a:rPr>
              <a:t>电容</a:t>
            </a:r>
            <a:r>
              <a:rPr lang="zh-CN" sz="2200" dirty="0" smtClean="0">
                <a:solidFill>
                  <a:srgbClr val="0000FF"/>
                </a:solidFill>
                <a:latin typeface="+mj-ea"/>
                <a:ea typeface="+mj-ea"/>
              </a:rPr>
              <a:t>种类繁多，选用时应考虑</a:t>
            </a:r>
            <a:r>
              <a:rPr lang="zh-CN" sz="2200" dirty="0" smtClean="0">
                <a:solidFill>
                  <a:srgbClr val="FF0000"/>
                </a:solidFill>
                <a:latin typeface="+mj-ea"/>
                <a:ea typeface="+mj-ea"/>
              </a:rPr>
              <a:t>额定电压</a:t>
            </a:r>
            <a:r>
              <a:rPr lang="zh-CN" sz="2200" dirty="0" smtClean="0">
                <a:solidFill>
                  <a:srgbClr val="0000FF"/>
                </a:solidFill>
                <a:latin typeface="+mj-ea"/>
                <a:ea typeface="+mj-ea"/>
              </a:rPr>
              <a:t>、</a:t>
            </a:r>
            <a:r>
              <a:rPr lang="zh-CN" sz="2200" dirty="0" smtClean="0">
                <a:solidFill>
                  <a:srgbClr val="FF0000"/>
                </a:solidFill>
                <a:latin typeface="+mj-ea"/>
                <a:ea typeface="+mj-ea"/>
              </a:rPr>
              <a:t>标称容量</a:t>
            </a:r>
            <a:r>
              <a:rPr lang="zh-CN" sz="2200" dirty="0" smtClean="0">
                <a:solidFill>
                  <a:srgbClr val="0000FF"/>
                </a:solidFill>
                <a:latin typeface="+mj-ea"/>
                <a:ea typeface="+mj-ea"/>
              </a:rPr>
              <a:t>及</a:t>
            </a:r>
            <a:r>
              <a:rPr lang="zh-CN" sz="2200" dirty="0" smtClean="0">
                <a:solidFill>
                  <a:srgbClr val="FF0000"/>
                </a:solidFill>
                <a:latin typeface="+mj-ea"/>
                <a:ea typeface="+mj-ea"/>
              </a:rPr>
              <a:t>精度等级</a:t>
            </a:r>
            <a:r>
              <a:rPr lang="zh-CN" sz="2200" dirty="0" smtClean="0">
                <a:solidFill>
                  <a:srgbClr val="0000FF"/>
                </a:solidFill>
                <a:latin typeface="+mj-ea"/>
                <a:ea typeface="+mj-ea"/>
              </a:rPr>
              <a:t>等</a:t>
            </a:r>
            <a:endParaRPr lang="zh-CN" sz="22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 eaLnBrk="1" hangingPunct="1">
              <a:buNone/>
              <a:defRPr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. 按类型选用：</a:t>
            </a:r>
            <a:endParaRPr lang="zh-CN" altLang="en-US" sz="24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   （</a:t>
            </a:r>
            <a:r>
              <a:rPr lang="zh-CN" altLang="en-US" sz="2000" dirty="0">
                <a:solidFill>
                  <a:srgbClr val="990099"/>
                </a:solidFill>
                <a:latin typeface="+mj-ea"/>
                <a:ea typeface="+mj-ea"/>
              </a:rPr>
              <a:t>1）低频耦合、旁路，可用纸介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电解</a:t>
            </a:r>
            <a:endParaRPr lang="zh-CN" altLang="en-US" sz="2000" dirty="0">
              <a:solidFill>
                <a:srgbClr val="990099"/>
              </a:solidFill>
              <a:latin typeface="+mj-ea"/>
              <a:ea typeface="+mj-ea"/>
            </a:endParaRPr>
          </a:p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   （</a:t>
            </a:r>
            <a:r>
              <a:rPr lang="zh-CN" altLang="en-US" sz="2000" dirty="0">
                <a:solidFill>
                  <a:srgbClr val="990099"/>
                </a:solidFill>
                <a:latin typeface="+mj-ea"/>
                <a:ea typeface="+mj-ea"/>
              </a:rPr>
              <a:t>2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）高频、高压电路中选用</a:t>
            </a:r>
            <a:r>
              <a:rPr lang="zh-CN" altLang="en-US" sz="2000" dirty="0">
                <a:solidFill>
                  <a:srgbClr val="990099"/>
                </a:solidFill>
                <a:latin typeface="+mj-ea"/>
                <a:ea typeface="+mj-ea"/>
              </a:rPr>
              <a:t>陶瓷、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云母电容</a:t>
            </a:r>
            <a:endParaRPr lang="zh-CN" altLang="en-US" sz="2000" dirty="0">
              <a:solidFill>
                <a:srgbClr val="990099"/>
              </a:solidFill>
              <a:latin typeface="+mj-ea"/>
              <a:ea typeface="+mj-ea"/>
            </a:endParaRPr>
          </a:p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   （</a:t>
            </a:r>
            <a:r>
              <a:rPr lang="zh-CN" altLang="en-US" sz="2000" dirty="0">
                <a:solidFill>
                  <a:srgbClr val="990099"/>
                </a:solidFill>
                <a:latin typeface="+mj-ea"/>
                <a:ea typeface="+mj-ea"/>
              </a:rPr>
              <a:t>3）电源滤波、退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耦电路选用电解电容</a:t>
            </a:r>
            <a:endParaRPr lang="en-US" altLang="zh-CN" sz="2000" dirty="0" smtClean="0">
              <a:solidFill>
                <a:srgbClr val="990099"/>
              </a:solidFill>
              <a:latin typeface="+mj-ea"/>
              <a:ea typeface="+mj-ea"/>
            </a:endParaRPr>
          </a:p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990099"/>
                </a:solidFill>
                <a:latin typeface="+mj-ea"/>
                <a:ea typeface="+mj-ea"/>
              </a:rPr>
              <a:t> </a:t>
            </a:r>
            <a:r>
              <a:rPr lang="en-US" altLang="zh-CN" sz="2000" dirty="0" smtClean="0">
                <a:solidFill>
                  <a:srgbClr val="990099"/>
                </a:solidFill>
                <a:latin typeface="+mj-ea"/>
                <a:ea typeface="+mj-ea"/>
              </a:rPr>
              <a:t>  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（</a:t>
            </a:r>
            <a:r>
              <a:rPr lang="en-US" altLang="zh-CN" sz="2000" dirty="0" smtClean="0">
                <a:solidFill>
                  <a:srgbClr val="990099"/>
                </a:solidFill>
                <a:latin typeface="+mj-ea"/>
                <a:ea typeface="+mj-ea"/>
              </a:rPr>
              <a:t>4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）</a:t>
            </a:r>
            <a:r>
              <a:rPr lang="zh-CN" altLang="zh-CN" sz="2000" dirty="0" smtClean="0">
                <a:latin typeface="+mj-ea"/>
                <a:ea typeface="+mj-ea"/>
              </a:rPr>
              <a:t>谐振电路</a:t>
            </a:r>
            <a:r>
              <a:rPr lang="zh-CN" altLang="en-US" sz="2000" dirty="0" smtClean="0">
                <a:latin typeface="+mj-ea"/>
                <a:ea typeface="+mj-ea"/>
              </a:rPr>
              <a:t>，可</a:t>
            </a:r>
            <a:r>
              <a:rPr lang="zh-CN" altLang="zh-CN" sz="2000" dirty="0" smtClean="0">
                <a:latin typeface="+mj-ea"/>
                <a:ea typeface="+mj-ea"/>
              </a:rPr>
              <a:t>用</a:t>
            </a:r>
            <a:r>
              <a:rPr lang="zh-CN" altLang="zh-CN" sz="2000" dirty="0">
                <a:latin typeface="+mj-ea"/>
                <a:ea typeface="+mj-ea"/>
              </a:rPr>
              <a:t>云母、陶瓷、有机簿膜等</a:t>
            </a:r>
            <a:r>
              <a:rPr lang="zh-CN" altLang="zh-CN" sz="2000" dirty="0" smtClean="0">
                <a:latin typeface="+mj-ea"/>
                <a:ea typeface="+mj-ea"/>
              </a:rPr>
              <a:t>电容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990099"/>
                </a:solidFill>
                <a:latin typeface="+mj-ea"/>
                <a:ea typeface="+mj-ea"/>
              </a:rPr>
              <a:t> </a:t>
            </a:r>
            <a:r>
              <a:rPr lang="en-US" altLang="zh-CN" sz="2000" dirty="0" smtClean="0">
                <a:solidFill>
                  <a:srgbClr val="990099"/>
                </a:solidFill>
                <a:latin typeface="+mj-ea"/>
                <a:ea typeface="+mj-ea"/>
              </a:rPr>
              <a:t>  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（</a:t>
            </a:r>
            <a:r>
              <a:rPr lang="en-US" altLang="zh-CN" sz="2000" dirty="0" smtClean="0">
                <a:solidFill>
                  <a:srgbClr val="990099"/>
                </a:solidFill>
                <a:latin typeface="+mj-ea"/>
                <a:ea typeface="+mj-ea"/>
              </a:rPr>
              <a:t>5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）</a:t>
            </a:r>
            <a:r>
              <a:rPr lang="zh-CN" altLang="zh-CN" sz="2000" dirty="0">
                <a:latin typeface="+mj-ea"/>
                <a:ea typeface="+mj-ea"/>
              </a:rPr>
              <a:t>隔直流</a:t>
            </a:r>
            <a:r>
              <a:rPr lang="zh-CN" altLang="zh-CN" sz="2000" dirty="0" smtClean="0">
                <a:latin typeface="+mj-ea"/>
                <a:ea typeface="+mj-ea"/>
              </a:rPr>
              <a:t>时</a:t>
            </a:r>
            <a:r>
              <a:rPr lang="zh-CN" altLang="en-US" sz="2000" dirty="0" smtClean="0">
                <a:latin typeface="+mj-ea"/>
                <a:ea typeface="+mj-ea"/>
              </a:rPr>
              <a:t>，可</a:t>
            </a:r>
            <a:r>
              <a:rPr lang="zh-CN" altLang="zh-CN" sz="2000" dirty="0" smtClean="0">
                <a:latin typeface="+mj-ea"/>
                <a:ea typeface="+mj-ea"/>
              </a:rPr>
              <a:t>用</a:t>
            </a:r>
            <a:r>
              <a:rPr lang="zh-CN" altLang="zh-CN" sz="2000" dirty="0">
                <a:latin typeface="+mj-ea"/>
                <a:ea typeface="+mj-ea"/>
              </a:rPr>
              <a:t>涤纶、云母、电解等</a:t>
            </a:r>
            <a:r>
              <a:rPr lang="zh-CN" altLang="zh-CN" sz="2000" dirty="0" smtClean="0">
                <a:latin typeface="+mj-ea"/>
                <a:ea typeface="+mj-ea"/>
              </a:rPr>
              <a:t>电容</a:t>
            </a:r>
            <a:endParaRPr lang="en-US" altLang="zh-CN" sz="2000" dirty="0" smtClean="0">
              <a:latin typeface="+mj-ea"/>
              <a:ea typeface="+mj-ea"/>
            </a:endParaRPr>
          </a:p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990099"/>
                </a:solidFill>
                <a:latin typeface="+mj-ea"/>
                <a:ea typeface="+mj-ea"/>
              </a:rPr>
              <a:t> </a:t>
            </a:r>
            <a:r>
              <a:rPr lang="en-US" altLang="zh-CN" sz="2000" dirty="0" smtClean="0">
                <a:solidFill>
                  <a:srgbClr val="990099"/>
                </a:solidFill>
                <a:latin typeface="+mj-ea"/>
                <a:ea typeface="+mj-ea"/>
              </a:rPr>
              <a:t>  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（</a:t>
            </a:r>
            <a:r>
              <a:rPr lang="en-US" altLang="zh-CN" sz="2000" dirty="0" smtClean="0">
                <a:solidFill>
                  <a:srgbClr val="990099"/>
                </a:solidFill>
                <a:latin typeface="+mj-ea"/>
                <a:ea typeface="+mj-ea"/>
              </a:rPr>
              <a:t>6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）</a:t>
            </a:r>
            <a:r>
              <a:rPr lang="zh-CN" altLang="zh-CN" sz="2000" dirty="0">
                <a:latin typeface="+mj-ea"/>
                <a:ea typeface="+mj-ea"/>
              </a:rPr>
              <a:t>调谐回路时，</a:t>
            </a:r>
            <a:r>
              <a:rPr lang="zh-CN" altLang="zh-CN" sz="2000" dirty="0" smtClean="0">
                <a:latin typeface="+mj-ea"/>
                <a:ea typeface="+mj-ea"/>
              </a:rPr>
              <a:t>可用</a:t>
            </a:r>
            <a:r>
              <a:rPr lang="zh-CN" altLang="zh-CN" sz="2000" dirty="0">
                <a:latin typeface="+mj-ea"/>
                <a:ea typeface="+mj-ea"/>
              </a:rPr>
              <a:t>空气介质或小型密封</a:t>
            </a:r>
            <a:r>
              <a:rPr lang="zh-CN" altLang="zh-CN" sz="2000" dirty="0" smtClean="0">
                <a:latin typeface="+mj-ea"/>
                <a:ea typeface="+mj-ea"/>
              </a:rPr>
              <a:t>可变电容器</a:t>
            </a:r>
            <a:endParaRPr lang="en-US" altLang="zh-CN" sz="2000" dirty="0" smtClean="0">
              <a:solidFill>
                <a:srgbClr val="990099"/>
              </a:solidFill>
              <a:latin typeface="+mj-ea"/>
              <a:ea typeface="+mj-ea"/>
            </a:endParaRPr>
          </a:p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. 精度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lang="zh-CN" altLang="en-US" sz="2000" dirty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精度越高，价格越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贵。</a:t>
            </a:r>
            <a:endParaRPr lang="en-US" altLang="zh-CN" sz="20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 algn="just" fontAlgn="auto">
              <a:lnSpc>
                <a:spcPct val="120000"/>
              </a:lnSpc>
              <a:spcBef>
                <a:spcPct val="50000"/>
              </a:spcBef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3. 耐压：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额定电压应高于工作电压30—50%</a:t>
            </a:r>
            <a:endParaRPr lang="en-US" altLang="zh-CN" sz="2000" dirty="0" smtClean="0">
              <a:solidFill>
                <a:srgbClr val="990099"/>
              </a:solidFill>
              <a:latin typeface="+mj-ea"/>
              <a:ea typeface="+mj-ea"/>
            </a:endParaRPr>
          </a:p>
          <a:p>
            <a:pPr marL="0" indent="0" algn="just">
              <a:spcBef>
                <a:spcPct val="50000"/>
              </a:spcBef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4</a:t>
            </a: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. 按体积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lang="zh-CN" altLang="en-US" sz="2000" dirty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同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类型、</a:t>
            </a:r>
            <a:r>
              <a:rPr lang="zh-CN" altLang="en-US" sz="2000" dirty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同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容量，体积</a:t>
            </a:r>
            <a:r>
              <a:rPr lang="zh-CN" altLang="en-US" sz="2000" dirty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越小，价格越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贵</a:t>
            </a:r>
            <a:r>
              <a:rPr lang="zh-CN" altLang="en-US" sz="2000" b="0" dirty="0" smtClean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 </a:t>
            </a:r>
            <a:endParaRPr lang="zh-CN" altLang="en-US" sz="2000" b="0" dirty="0" smtClean="0">
              <a:solidFill>
                <a:srgbClr val="990099"/>
              </a:solidFill>
              <a:latin typeface="+mj-ea"/>
              <a:ea typeface="+mj-ea"/>
              <a:sym typeface="+mn-ea"/>
            </a:endParaRPr>
          </a:p>
          <a:p>
            <a:pPr marL="0" indent="0" algn="just">
              <a:spcBef>
                <a:spcPct val="50000"/>
              </a:spcBef>
              <a:buNone/>
            </a:pPr>
            <a:r>
              <a:rPr lang="zh-CN" altLang="en-US" sz="2000" b="0" dirty="0" smtClean="0">
                <a:solidFill>
                  <a:srgbClr val="990099"/>
                </a:solidFill>
                <a:latin typeface="+mj-ea"/>
                <a:ea typeface="+mj-ea"/>
                <a:sym typeface="+mn-ea"/>
              </a:rPr>
              <a:t>                     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空间允许，优先</a:t>
            </a:r>
            <a:r>
              <a:rPr lang="zh-CN" altLang="en-US" sz="2000" dirty="0">
                <a:solidFill>
                  <a:srgbClr val="990099"/>
                </a:solidFill>
                <a:latin typeface="+mj-ea"/>
                <a:ea typeface="+mj-ea"/>
              </a:rPr>
              <a:t>选用体积</a:t>
            </a:r>
            <a:r>
              <a:rPr lang="zh-CN" altLang="en-US" sz="2000" dirty="0" smtClean="0">
                <a:solidFill>
                  <a:srgbClr val="990099"/>
                </a:solidFill>
                <a:latin typeface="+mj-ea"/>
                <a:ea typeface="+mj-ea"/>
              </a:rPr>
              <a:t>大电容</a:t>
            </a:r>
            <a:r>
              <a:rPr lang="zh-CN" altLang="en-US" sz="2000" dirty="0">
                <a:solidFill>
                  <a:srgbClr val="990099"/>
                </a:solidFill>
                <a:latin typeface="+mj-ea"/>
                <a:ea typeface="+mj-ea"/>
              </a:rPr>
              <a:t>。</a:t>
            </a:r>
            <a:endParaRPr lang="zh-CN" altLang="en-US" sz="2000" b="0" dirty="0">
              <a:solidFill>
                <a:srgbClr val="99009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705" y="0"/>
            <a:ext cx="8463915" cy="1412875"/>
          </a:xfrm>
        </p:spPr>
        <p:txBody>
          <a:bodyPr>
            <a:noAutofit/>
          </a:bodyPr>
          <a:lstStyle/>
          <a:p>
            <a:r>
              <a:rPr lang="en-US" altLang="zh-CN" b="1" dirty="0" smtClean="0">
                <a:latin typeface="+mj-ea"/>
              </a:rPr>
              <a:t>6.2  </a:t>
            </a:r>
            <a:r>
              <a:rPr lang="zh-CN" altLang="en-US" b="1" dirty="0" smtClean="0">
                <a:latin typeface="+mj-ea"/>
              </a:rPr>
              <a:t>电容器使用注意事项</a:t>
            </a:r>
            <a:endParaRPr lang="zh-CN" altLang="en-US" b="1" dirty="0">
              <a:latin typeface="+mj-ea"/>
            </a:endParaRP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idx="1"/>
          </p:nvPr>
        </p:nvSpPr>
        <p:spPr bwMode="auto">
          <a:xfrm>
            <a:off x="179512" y="1634024"/>
            <a:ext cx="8568952" cy="212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14350" indent="-514350" algn="just">
              <a:spcBef>
                <a:spcPct val="50000"/>
              </a:spcBef>
              <a:buAutoNum type="arabicPeriod"/>
            </a:pPr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使用前，用电容表或万用表测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容量与标称值是否</a:t>
            </a: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相符</a:t>
            </a:r>
            <a:endParaRPr lang="en-US" altLang="zh-CN" sz="24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514350" indent="-514350" algn="just" fontAlgn="auto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极性电容不能用于交流电路</a:t>
            </a:r>
            <a:r>
              <a:rPr lang="zh-CN" altLang="en-US" sz="2400" dirty="0" smtClean="0">
                <a:solidFill>
                  <a:srgbClr val="0000FF"/>
                </a:solidFill>
                <a:latin typeface="+mj-ea"/>
                <a:ea typeface="+mj-ea"/>
              </a:rPr>
              <a:t>，可用于直流与脉动直流电路，使用时尽量远离发热元件</a:t>
            </a:r>
            <a:endParaRPr lang="en-US" altLang="zh-CN" sz="2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514350" indent="-514350" algn="just">
              <a:spcBef>
                <a:spcPct val="50000"/>
              </a:spcBef>
              <a:buAutoNum type="arabicPeriod"/>
            </a:pP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用于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高频</a:t>
            </a: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电路，</a:t>
            </a:r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</a:rPr>
              <a:t>引脚应尽量</a:t>
            </a:r>
            <a:r>
              <a:rPr lang="zh-CN" altLang="en-US" sz="2400" dirty="0" smtClean="0">
                <a:solidFill>
                  <a:srgbClr val="FF0000"/>
                </a:solidFill>
                <a:latin typeface="+mj-ea"/>
                <a:ea typeface="+mj-ea"/>
              </a:rPr>
              <a:t>短</a:t>
            </a:r>
            <a:endParaRPr lang="en-US" altLang="zh-CN" sz="24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3515" y="3823970"/>
            <a:ext cx="605853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4. </a:t>
            </a:r>
            <a:r>
              <a:rPr lang="zh-CN" altLang="zh-CN" sz="2400" b="1" dirty="0">
                <a:solidFill>
                  <a:srgbClr val="0000FF"/>
                </a:solidFill>
                <a:latin typeface="+mj-ea"/>
                <a:ea typeface="+mj-ea"/>
              </a:rPr>
              <a:t>代用原则：</a:t>
            </a:r>
            <a:endParaRPr lang="en-US" altLang="zh-CN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lvl="1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000" b="1" dirty="0" smtClean="0">
                <a:solidFill>
                  <a:srgbClr val="990099"/>
                </a:solidFill>
                <a:latin typeface="+mj-ea"/>
                <a:ea typeface="+mj-ea"/>
              </a:rPr>
              <a:t>容量基本相同</a:t>
            </a:r>
            <a:endParaRPr lang="en-US" altLang="zh-CN" sz="2000" b="1" dirty="0" smtClean="0">
              <a:solidFill>
                <a:srgbClr val="990099"/>
              </a:solidFill>
              <a:latin typeface="+mj-ea"/>
              <a:ea typeface="+mj-ea"/>
            </a:endParaRPr>
          </a:p>
          <a:p>
            <a:pPr lvl="1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000" b="1" dirty="0" smtClean="0">
                <a:solidFill>
                  <a:srgbClr val="990099"/>
                </a:solidFill>
                <a:latin typeface="+mj-ea"/>
                <a:ea typeface="+mj-ea"/>
              </a:rPr>
              <a:t>耐</a:t>
            </a:r>
            <a:r>
              <a:rPr lang="zh-CN" altLang="zh-CN" sz="2000" b="1" dirty="0">
                <a:solidFill>
                  <a:srgbClr val="990099"/>
                </a:solidFill>
                <a:latin typeface="+mj-ea"/>
                <a:ea typeface="+mj-ea"/>
              </a:rPr>
              <a:t>压不低于原耐压值</a:t>
            </a:r>
            <a:endParaRPr lang="en-US" altLang="zh-CN" sz="2000" b="1" dirty="0">
              <a:solidFill>
                <a:srgbClr val="990099"/>
              </a:solidFill>
              <a:latin typeface="+mj-ea"/>
              <a:ea typeface="+mj-ea"/>
            </a:endParaRPr>
          </a:p>
          <a:p>
            <a:pPr lvl="1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000" b="1" dirty="0">
                <a:solidFill>
                  <a:srgbClr val="990099"/>
                </a:solidFill>
                <a:latin typeface="+mj-ea"/>
                <a:ea typeface="+mj-ea"/>
              </a:rPr>
              <a:t>旁路电容、耦合电容，用比原容量大的</a:t>
            </a:r>
            <a:r>
              <a:rPr lang="zh-CN" altLang="en-US" sz="2000" b="1" dirty="0">
                <a:solidFill>
                  <a:srgbClr val="990099"/>
                </a:solidFill>
                <a:latin typeface="+mj-ea"/>
                <a:ea typeface="+mj-ea"/>
              </a:rPr>
              <a:t>代替</a:t>
            </a:r>
            <a:endParaRPr lang="en-US" altLang="zh-CN" sz="2000" b="1" dirty="0">
              <a:solidFill>
                <a:srgbClr val="990099"/>
              </a:solidFill>
              <a:latin typeface="+mj-ea"/>
              <a:ea typeface="+mj-ea"/>
            </a:endParaRPr>
          </a:p>
          <a:p>
            <a:pPr lvl="1" fontAlgn="auto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000" b="1" dirty="0">
                <a:solidFill>
                  <a:srgbClr val="990099"/>
                </a:solidFill>
                <a:latin typeface="+mj-ea"/>
                <a:ea typeface="+mj-ea"/>
              </a:rPr>
              <a:t>高频电路，要满足电路频率要求 </a:t>
            </a:r>
            <a:endParaRPr lang="zh-CN" altLang="zh-CN" sz="2000" b="1" dirty="0">
              <a:solidFill>
                <a:srgbClr val="99009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700808"/>
            <a:ext cx="7772400" cy="1470025"/>
          </a:xfrm>
        </p:spPr>
        <p:txBody>
          <a:bodyPr>
            <a:noAutofit/>
          </a:bodyPr>
          <a:lstStyle/>
          <a:p>
            <a:r>
              <a:rPr lang="zh-CN" altLang="en-US" sz="9600" dirty="0" smtClean="0">
                <a:solidFill>
                  <a:srgbClr val="0000FF"/>
                </a:solidFill>
              </a:rPr>
              <a:t>半导体器件</a:t>
            </a:r>
            <a:endParaRPr lang="zh-CN" altLang="en-US" sz="9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215" y="0"/>
            <a:ext cx="8071485" cy="140335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60700" y="1988820"/>
            <a:ext cx="3655695" cy="2160270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  <a:buNone/>
            </a:pPr>
            <a:r>
              <a:rPr lang="en-US" altLang="zh-CN" sz="4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、二极管</a:t>
            </a:r>
            <a:endParaRPr lang="en-US" altLang="zh-CN" sz="40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None/>
            </a:pPr>
            <a:r>
              <a:rPr lang="en-US" altLang="zh-CN" sz="4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、三极管</a:t>
            </a:r>
            <a:endParaRPr lang="en-US" altLang="zh-CN" sz="40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None/>
            </a:pPr>
            <a:r>
              <a:rPr lang="en-US" altLang="zh-CN" sz="4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、集成电路</a:t>
            </a:r>
            <a:r>
              <a:rPr lang="en-US" altLang="zh-CN" sz="4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endParaRPr lang="en-US" altLang="zh-CN" sz="40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>
            <a:hlinkClick r:id="rId1"/>
          </p:cNvPr>
          <p:cNvSpPr>
            <a:spLocks noChangeArrowheads="1"/>
          </p:cNvSpPr>
          <p:nvPr/>
        </p:nvSpPr>
        <p:spPr bwMode="auto">
          <a:xfrm>
            <a:off x="952500" y="1447800"/>
            <a:ext cx="1555750" cy="966788"/>
          </a:xfrm>
          <a:prstGeom prst="rect">
            <a:avLst/>
          </a:prstGeom>
          <a:solidFill>
            <a:srgbClr val="2A79D0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noProof="1">
                <a:solidFill>
                  <a:srgbClr val="FFFFFF"/>
                </a:solidFill>
              </a:rPr>
              <a:t>3.3</a:t>
            </a:r>
            <a:endParaRPr lang="en-US" altLang="zh-CN" sz="1800" b="1">
              <a:solidFill>
                <a:srgbClr val="FFFFFF"/>
              </a:solidFill>
            </a:endParaRPr>
          </a:p>
        </p:txBody>
      </p:sp>
      <p:sp>
        <p:nvSpPr>
          <p:cNvPr id="22531" name="Rectangle 8">
            <a:hlinkClick r:id="rId1"/>
          </p:cNvPr>
          <p:cNvSpPr>
            <a:spLocks noChangeArrowheads="1"/>
          </p:cNvSpPr>
          <p:nvPr/>
        </p:nvSpPr>
        <p:spPr bwMode="auto">
          <a:xfrm>
            <a:off x="952500" y="2641600"/>
            <a:ext cx="1555750" cy="965200"/>
          </a:xfrm>
          <a:prstGeom prst="rect">
            <a:avLst/>
          </a:prstGeom>
          <a:solidFill>
            <a:srgbClr val="69A2E1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noProof="1">
                <a:solidFill>
                  <a:srgbClr val="FFFFFF"/>
                </a:solidFill>
              </a:rPr>
              <a:t>6.1</a:t>
            </a:r>
            <a:endParaRPr lang="en-US" altLang="zh-CN" sz="1800" b="1">
              <a:solidFill>
                <a:srgbClr val="FFFFFF"/>
              </a:solidFill>
            </a:endParaRPr>
          </a:p>
        </p:txBody>
      </p:sp>
      <p:sp>
        <p:nvSpPr>
          <p:cNvPr id="22532" name="Rectangle 10">
            <a:hlinkClick r:id="rId1"/>
          </p:cNvPr>
          <p:cNvSpPr>
            <a:spLocks noChangeArrowheads="1"/>
          </p:cNvSpPr>
          <p:nvPr/>
        </p:nvSpPr>
        <p:spPr bwMode="auto">
          <a:xfrm>
            <a:off x="952500" y="3833813"/>
            <a:ext cx="1555750" cy="965200"/>
          </a:xfrm>
          <a:prstGeom prst="rect">
            <a:avLst/>
          </a:prstGeom>
          <a:solidFill>
            <a:srgbClr val="9DC2EB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noProof="1">
                <a:solidFill>
                  <a:srgbClr val="FFFFFF"/>
                </a:solidFill>
              </a:rPr>
              <a:t>7.1</a:t>
            </a:r>
            <a:endParaRPr lang="en-US" altLang="zh-CN" sz="1800" b="1">
              <a:solidFill>
                <a:srgbClr val="FFFFFF"/>
              </a:solidFill>
            </a:endParaRPr>
          </a:p>
        </p:txBody>
      </p:sp>
      <p:sp>
        <p:nvSpPr>
          <p:cNvPr id="22533" name="Rectangle 12">
            <a:hlinkClick r:id="rId1"/>
          </p:cNvPr>
          <p:cNvSpPr>
            <a:spLocks noChangeArrowheads="1"/>
          </p:cNvSpPr>
          <p:nvPr/>
        </p:nvSpPr>
        <p:spPr bwMode="auto">
          <a:xfrm>
            <a:off x="952500" y="5027613"/>
            <a:ext cx="1555750" cy="966787"/>
          </a:xfrm>
          <a:prstGeom prst="rect">
            <a:avLst/>
          </a:prstGeom>
          <a:solidFill>
            <a:srgbClr val="B2CEE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noProof="1">
                <a:solidFill>
                  <a:srgbClr val="FFFFFF"/>
                </a:solidFill>
              </a:rPr>
              <a:t> 11.1</a:t>
            </a:r>
            <a:r>
              <a:rPr lang="zh-CN" altLang="en-US" sz="1800" b="1" noProof="1">
                <a:solidFill>
                  <a:srgbClr val="FFFFFF"/>
                </a:solidFill>
              </a:rPr>
              <a:t>、</a:t>
            </a:r>
            <a:r>
              <a:rPr lang="en-US" altLang="zh-CN" sz="1800" b="1" noProof="1">
                <a:solidFill>
                  <a:srgbClr val="FFFFFF"/>
                </a:solidFill>
              </a:rPr>
              <a:t>11.2</a:t>
            </a:r>
            <a:endParaRPr lang="en-US" altLang="zh-CN" sz="1800" b="1" noProof="1">
              <a:solidFill>
                <a:srgbClr val="FFFFFF"/>
              </a:solidFill>
            </a:endParaRPr>
          </a:p>
        </p:txBody>
      </p:sp>
      <p:sp>
        <p:nvSpPr>
          <p:cNvPr id="22535" name="Rectangle 17">
            <a:hlinkClick r:id="rId1"/>
          </p:cNvPr>
          <p:cNvSpPr>
            <a:spLocks noChangeArrowheads="1"/>
          </p:cNvSpPr>
          <p:nvPr/>
        </p:nvSpPr>
        <p:spPr bwMode="auto">
          <a:xfrm>
            <a:off x="2933700" y="1447800"/>
            <a:ext cx="5359400" cy="966788"/>
          </a:xfrm>
          <a:prstGeom prst="rect">
            <a:avLst/>
          </a:prstGeom>
          <a:solidFill>
            <a:srgbClr val="FFFFFF"/>
          </a:solidFill>
          <a:ln w="9525">
            <a:solidFill>
              <a:srgbClr val="969696"/>
            </a:solidFill>
            <a:miter lim="800000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5F5F5F"/>
              </a:buClr>
            </a:pPr>
            <a:r>
              <a:rPr lang="en-US" altLang="en-US" sz="1400" noProof="1">
                <a:solidFill>
                  <a:srgbClr val="333333"/>
                </a:solidFill>
              </a:rPr>
              <a:t>能够针对复杂电子科学与技术工程问题进行分析和权衡，并综合考虑安全、环境、法律、健康等制约因素。</a:t>
            </a:r>
            <a:endParaRPr lang="en-US" altLang="en-US" sz="1400" noProof="1">
              <a:solidFill>
                <a:srgbClr val="333333"/>
              </a:solidFill>
            </a:endParaRPr>
          </a:p>
        </p:txBody>
      </p:sp>
      <p:sp>
        <p:nvSpPr>
          <p:cNvPr id="22536" name="Rectangle 18">
            <a:hlinkClick r:id="rId1"/>
          </p:cNvPr>
          <p:cNvSpPr>
            <a:spLocks noChangeArrowheads="1"/>
          </p:cNvSpPr>
          <p:nvPr/>
        </p:nvSpPr>
        <p:spPr bwMode="auto">
          <a:xfrm>
            <a:off x="2933700" y="2641600"/>
            <a:ext cx="5359400" cy="965200"/>
          </a:xfrm>
          <a:prstGeom prst="rect">
            <a:avLst/>
          </a:prstGeom>
          <a:solidFill>
            <a:srgbClr val="FFFFFF"/>
          </a:solidFill>
          <a:ln w="9525">
            <a:solidFill>
              <a:srgbClr val="969696"/>
            </a:solidFill>
            <a:miter lim="800000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5F5F5F"/>
              </a:buClr>
            </a:pPr>
            <a:r>
              <a:rPr lang="en-US" altLang="en-US" sz="1400" noProof="1">
                <a:solidFill>
                  <a:srgbClr val="333333"/>
                </a:solidFill>
              </a:rPr>
              <a:t>熟悉电子科学与技术专业及其产业的相关政策和法规，正确认识相关的研发、制造对于环境、社会可持续发展的影响。</a:t>
            </a:r>
            <a:endParaRPr lang="en-US" altLang="en-US" sz="1400" noProof="1">
              <a:solidFill>
                <a:srgbClr val="333333"/>
              </a:solidFill>
            </a:endParaRPr>
          </a:p>
        </p:txBody>
      </p:sp>
      <p:sp>
        <p:nvSpPr>
          <p:cNvPr id="22537" name="Rectangle 19">
            <a:hlinkClick r:id="rId1"/>
          </p:cNvPr>
          <p:cNvSpPr>
            <a:spLocks noChangeArrowheads="1"/>
          </p:cNvSpPr>
          <p:nvPr/>
        </p:nvSpPr>
        <p:spPr bwMode="auto">
          <a:xfrm>
            <a:off x="2933700" y="3833813"/>
            <a:ext cx="5359400" cy="965200"/>
          </a:xfrm>
          <a:prstGeom prst="rect">
            <a:avLst/>
          </a:prstGeom>
          <a:solidFill>
            <a:srgbClr val="FFFFFF"/>
          </a:solidFill>
          <a:ln w="9525">
            <a:solidFill>
              <a:srgbClr val="969696"/>
            </a:solidFill>
            <a:miter lim="800000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5F5F5F"/>
              </a:buClr>
            </a:pPr>
            <a:r>
              <a:rPr lang="en-US" altLang="en-US" sz="1400" noProof="1">
                <a:solidFill>
                  <a:srgbClr val="333333"/>
                </a:solidFill>
              </a:rPr>
              <a:t>针对电子科学与技术的复杂问题，能够理解并正确评估电子科学与技术领域的相关实践对环境、社会可持续发展的影响。</a:t>
            </a:r>
            <a:endParaRPr lang="en-US" altLang="en-US" sz="1400" noProof="1">
              <a:solidFill>
                <a:srgbClr val="333333"/>
              </a:solidFill>
            </a:endParaRPr>
          </a:p>
        </p:txBody>
      </p:sp>
      <p:sp>
        <p:nvSpPr>
          <p:cNvPr id="22538" name="Rectangle 20">
            <a:hlinkClick r:id="rId1"/>
          </p:cNvPr>
          <p:cNvSpPr>
            <a:spLocks noChangeArrowheads="1"/>
          </p:cNvSpPr>
          <p:nvPr/>
        </p:nvSpPr>
        <p:spPr bwMode="auto">
          <a:xfrm>
            <a:off x="2933700" y="5027613"/>
            <a:ext cx="5359400" cy="966787"/>
          </a:xfrm>
          <a:prstGeom prst="rect">
            <a:avLst/>
          </a:prstGeom>
          <a:solidFill>
            <a:srgbClr val="FFFFFF"/>
          </a:solidFill>
          <a:ln w="9525">
            <a:solidFill>
              <a:srgbClr val="69A2E1"/>
            </a:solidFill>
            <a:miter lim="800000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5F5F5F"/>
              </a:buClr>
            </a:pPr>
            <a:r>
              <a:rPr lang="en-US" altLang="en-US" sz="1400" noProof="1">
                <a:solidFill>
                  <a:srgbClr val="333333"/>
                </a:solidFill>
              </a:rPr>
              <a:t>掌握工程管理原理与经济决策方法，能够对电子科学与技术领域产品生产工艺、原料、设备等进行技术分析和比较。</a:t>
            </a:r>
            <a:endParaRPr lang="en-US" altLang="en-US" sz="1400" noProof="1">
              <a:solidFill>
                <a:srgbClr val="333333"/>
              </a:solidFill>
            </a:endParaRPr>
          </a:p>
          <a:p>
            <a:pPr eaLnBrk="1" hangingPunct="1">
              <a:spcBef>
                <a:spcPct val="0"/>
              </a:spcBef>
              <a:buClr>
                <a:srgbClr val="5F5F5F"/>
              </a:buClr>
            </a:pPr>
            <a:r>
              <a:rPr lang="en-US" altLang="en-US" sz="1400" noProof="1">
                <a:solidFill>
                  <a:srgbClr val="333333"/>
                </a:solidFill>
              </a:rPr>
              <a:t>应对市场、用户需求及技术发展变化，综合多学科的理论和方法，提出技术改造方案</a:t>
            </a:r>
            <a:r>
              <a:rPr lang="zh-CN" altLang="en-US" sz="1400" noProof="1">
                <a:solidFill>
                  <a:srgbClr val="333333"/>
                </a:solidFill>
              </a:rPr>
              <a:t>。</a:t>
            </a:r>
            <a:endParaRPr lang="zh-CN" altLang="en-US" sz="1400" noProof="1">
              <a:solidFill>
                <a:srgbClr val="333333"/>
              </a:solidFill>
            </a:endParaRPr>
          </a:p>
        </p:txBody>
      </p:sp>
      <p:sp>
        <p:nvSpPr>
          <p:cNvPr id="22541" name="Rectangle 18"/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69A2E1">
              <a:alpha val="8901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42" name="Rectangle 19"/>
          <p:cNvSpPr>
            <a:spLocks noChangeArrowheads="1"/>
          </p:cNvSpPr>
          <p:nvPr/>
        </p:nvSpPr>
        <p:spPr bwMode="auto">
          <a:xfrm>
            <a:off x="751205" y="189865"/>
            <a:ext cx="62515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对应毕业目标要求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143668" y="188640"/>
            <a:ext cx="8785225" cy="769441"/>
          </a:xfrm>
          <a:prstGeom prst="rect">
            <a:avLst/>
          </a:prstGeom>
          <a:noFill/>
          <a:ln w="9525">
            <a:noFill/>
            <a:prstDash val="sysDot"/>
            <a:miter lim="800000"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1.1  </a:t>
            </a:r>
            <a:r>
              <a:rPr kumimoji="1"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二极管</a:t>
            </a:r>
            <a:endParaRPr lang="zh-CN" altLang="en-US" sz="4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64615" y="1433830"/>
            <a:ext cx="6148070" cy="1619250"/>
            <a:chOff x="793" y="2258"/>
            <a:chExt cx="12588" cy="2550"/>
          </a:xfrm>
        </p:grpSpPr>
        <p:sp>
          <p:nvSpPr>
            <p:cNvPr id="688130" name="Text Box 2"/>
            <p:cNvSpPr txBox="1">
              <a:spLocks noChangeArrowheads="1"/>
            </p:cNvSpPr>
            <p:nvPr/>
          </p:nvSpPr>
          <p:spPr bwMode="auto">
            <a:xfrm>
              <a:off x="793" y="2338"/>
              <a:ext cx="12588" cy="24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（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1）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+mj-ea"/>
                  <a:ea typeface="+mj-ea"/>
                </a:rPr>
                <a:t>符号：</a:t>
              </a:r>
              <a:endPara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（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2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）</a:t>
              </a:r>
              <a:r>
                <a:rPr lang="zh-CN" altLang="zh-CN" sz="2400" b="1" dirty="0">
                  <a:solidFill>
                    <a:srgbClr val="0000FF"/>
                  </a:solidFill>
                  <a:latin typeface="+mj-ea"/>
                  <a:ea typeface="+mj-ea"/>
                </a:rPr>
                <a:t>主要材料：硅、锗 </a:t>
              </a:r>
              <a:endParaRPr lang="zh-CN" altLang="zh-CN" sz="2400" b="1" dirty="0">
                <a:solidFill>
                  <a:srgbClr val="0000FF"/>
                </a:solidFill>
                <a:latin typeface="+mj-ea"/>
                <a:ea typeface="+mj-ea"/>
              </a:endParaRP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（</a:t>
              </a:r>
              <a:r>
                <a:rPr kumimoji="1" lang="en-US" altLang="zh-CN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3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）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单向导电性：</a:t>
              </a:r>
              <a:r>
                <a:rPr kumimoji="1" lang="zh-CN" altLang="en-US" sz="2400" b="1" dirty="0">
                  <a:solidFill>
                    <a:srgbClr val="FF3399"/>
                  </a:solidFill>
                  <a:latin typeface="+mj-ea"/>
                  <a:ea typeface="+mj-ea"/>
                </a:rPr>
                <a:t>正向导通，反向</a:t>
              </a:r>
              <a:r>
                <a:rPr kumimoji="1" lang="zh-CN" altLang="en-US" sz="24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截止</a:t>
              </a:r>
              <a:endPara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pic>
          <p:nvPicPr>
            <p:cNvPr id="688133" name="Picture 5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5329" y="2258"/>
              <a:ext cx="3288" cy="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3748"/>
            <a:ext cx="7992888" cy="3025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50671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1.2  </a:t>
            </a:r>
            <a:r>
              <a:rPr lang="zh-CN" altLang="en-US" dirty="0" smtClean="0"/>
              <a:t>二极管</a:t>
            </a:r>
            <a:r>
              <a:rPr lang="zh-CN" dirty="0" smtClean="0"/>
              <a:t>型号命名</a:t>
            </a:r>
            <a:endParaRPr lang="zh-CN" dirty="0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4293096"/>
            <a:ext cx="4042792" cy="2116832"/>
          </a:xfrm>
        </p:spPr>
        <p:txBody>
          <a:bodyPr/>
          <a:lstStyle/>
          <a:p>
            <a:pPr eaLnBrk="1" hangingPunct="1">
              <a:defRPr/>
            </a:pPr>
            <a:r>
              <a:rPr lang="zh-CN" sz="2000" dirty="0" smtClean="0">
                <a:solidFill>
                  <a:srgbClr val="0000FF"/>
                </a:solidFill>
              </a:rPr>
              <a:t>第</a:t>
            </a:r>
            <a:r>
              <a:rPr lang="en-US" altLang="zh-CN" sz="2000" dirty="0" smtClean="0">
                <a:solidFill>
                  <a:srgbClr val="0000FF"/>
                </a:solidFill>
              </a:rPr>
              <a:t>1</a:t>
            </a:r>
            <a:r>
              <a:rPr lang="zh-CN" sz="2000" dirty="0" smtClean="0">
                <a:solidFill>
                  <a:srgbClr val="0000FF"/>
                </a:solidFill>
              </a:rPr>
              <a:t>部分</a:t>
            </a:r>
            <a:r>
              <a:rPr lang="zh-CN" altLang="en-US" sz="2000" dirty="0" smtClean="0">
                <a:solidFill>
                  <a:srgbClr val="0000FF"/>
                </a:solidFill>
              </a:rPr>
              <a:t>：</a:t>
            </a:r>
            <a:r>
              <a:rPr lang="zh-CN" sz="2000" dirty="0" smtClean="0">
                <a:solidFill>
                  <a:srgbClr val="FF3399"/>
                </a:solidFill>
              </a:rPr>
              <a:t>数字</a:t>
            </a:r>
            <a:r>
              <a:rPr lang="zh-CN" altLang="zh-CN" sz="2000" dirty="0" smtClean="0">
                <a:solidFill>
                  <a:srgbClr val="FF3399"/>
                </a:solidFill>
                <a:latin typeface="Verdana" panose="020B0604030504040204" pitchFamily="34" charset="0"/>
              </a:rPr>
              <a:t>2</a:t>
            </a:r>
            <a:r>
              <a:rPr lang="zh-CN" sz="2000" dirty="0" smtClean="0">
                <a:solidFill>
                  <a:srgbClr val="FF3399"/>
                </a:solidFill>
              </a:rPr>
              <a:t>表示二极管</a:t>
            </a:r>
            <a:endParaRPr lang="zh-CN" sz="2000" dirty="0" smtClean="0">
              <a:solidFill>
                <a:srgbClr val="FF3399"/>
              </a:solidFill>
            </a:endParaRPr>
          </a:p>
          <a:p>
            <a:pPr eaLnBrk="1" hangingPunct="1">
              <a:defRPr/>
            </a:pPr>
            <a:r>
              <a:rPr lang="zh-CN" sz="2000" dirty="0" smtClean="0">
                <a:solidFill>
                  <a:srgbClr val="0000FF"/>
                </a:solidFill>
              </a:rPr>
              <a:t>第</a:t>
            </a:r>
            <a:r>
              <a:rPr lang="en-US" altLang="zh-CN" sz="2000" dirty="0" smtClean="0">
                <a:solidFill>
                  <a:srgbClr val="0000FF"/>
                </a:solidFill>
              </a:rPr>
              <a:t>2</a:t>
            </a:r>
            <a:r>
              <a:rPr lang="zh-CN" sz="2000" dirty="0" smtClean="0">
                <a:solidFill>
                  <a:srgbClr val="0000FF"/>
                </a:solidFill>
              </a:rPr>
              <a:t>部分</a:t>
            </a:r>
            <a:r>
              <a:rPr lang="zh-CN" altLang="en-US" sz="2000" dirty="0" smtClean="0">
                <a:solidFill>
                  <a:srgbClr val="0000FF"/>
                </a:solidFill>
              </a:rPr>
              <a:t>：</a:t>
            </a:r>
            <a:r>
              <a:rPr lang="zh-CN" sz="2000" dirty="0" smtClean="0">
                <a:solidFill>
                  <a:srgbClr val="FF3399"/>
                </a:solidFill>
              </a:rPr>
              <a:t>字母表示材料和极性</a:t>
            </a:r>
            <a:endParaRPr lang="zh-CN" sz="2000" dirty="0" smtClean="0">
              <a:solidFill>
                <a:srgbClr val="FF3399"/>
              </a:solidFill>
            </a:endParaRPr>
          </a:p>
          <a:p>
            <a:pPr eaLnBrk="1" hangingPunct="1">
              <a:defRPr/>
            </a:pPr>
            <a:r>
              <a:rPr lang="zh-CN" sz="2000" dirty="0" smtClean="0">
                <a:solidFill>
                  <a:srgbClr val="0000FF"/>
                </a:solidFill>
              </a:rPr>
              <a:t>第</a:t>
            </a:r>
            <a:r>
              <a:rPr lang="en-US" altLang="zh-CN" sz="2000" dirty="0" smtClean="0">
                <a:solidFill>
                  <a:srgbClr val="0000FF"/>
                </a:solidFill>
              </a:rPr>
              <a:t>3</a:t>
            </a:r>
            <a:r>
              <a:rPr lang="zh-CN" sz="2000" dirty="0" smtClean="0">
                <a:solidFill>
                  <a:srgbClr val="0000FF"/>
                </a:solidFill>
              </a:rPr>
              <a:t>部分</a:t>
            </a:r>
            <a:r>
              <a:rPr lang="zh-CN" altLang="en-US" sz="2000" dirty="0" smtClean="0">
                <a:solidFill>
                  <a:srgbClr val="0000FF"/>
                </a:solidFill>
              </a:rPr>
              <a:t>：</a:t>
            </a:r>
            <a:r>
              <a:rPr lang="zh-CN" sz="2000" dirty="0" smtClean="0">
                <a:solidFill>
                  <a:srgbClr val="FF3399"/>
                </a:solidFill>
              </a:rPr>
              <a:t>字母表示类型</a:t>
            </a:r>
            <a:endParaRPr lang="zh-CN" sz="2000" dirty="0" smtClean="0">
              <a:solidFill>
                <a:srgbClr val="FF3399"/>
              </a:solidFill>
            </a:endParaRPr>
          </a:p>
          <a:p>
            <a:pPr eaLnBrk="1" hangingPunct="1">
              <a:defRPr/>
            </a:pPr>
            <a:r>
              <a:rPr lang="zh-CN" sz="2000" dirty="0" smtClean="0">
                <a:solidFill>
                  <a:srgbClr val="0000FF"/>
                </a:solidFill>
              </a:rPr>
              <a:t>第</a:t>
            </a:r>
            <a:r>
              <a:rPr lang="en-US" altLang="zh-CN" sz="2000" dirty="0" smtClean="0">
                <a:solidFill>
                  <a:srgbClr val="0000FF"/>
                </a:solidFill>
              </a:rPr>
              <a:t>4</a:t>
            </a:r>
            <a:r>
              <a:rPr lang="zh-CN" sz="2000" dirty="0" smtClean="0">
                <a:solidFill>
                  <a:srgbClr val="0000FF"/>
                </a:solidFill>
              </a:rPr>
              <a:t>部分</a:t>
            </a:r>
            <a:r>
              <a:rPr lang="zh-CN" altLang="en-US" sz="2000" dirty="0" smtClean="0">
                <a:solidFill>
                  <a:srgbClr val="0000FF"/>
                </a:solidFill>
              </a:rPr>
              <a:t>：</a:t>
            </a:r>
            <a:r>
              <a:rPr lang="zh-CN" sz="2000" dirty="0" smtClean="0">
                <a:solidFill>
                  <a:srgbClr val="FF3399"/>
                </a:solidFill>
              </a:rPr>
              <a:t>数字表示序号</a:t>
            </a:r>
            <a:endParaRPr lang="zh-CN" sz="2000" dirty="0" smtClean="0">
              <a:solidFill>
                <a:srgbClr val="FF3399"/>
              </a:solidFill>
            </a:endParaRPr>
          </a:p>
          <a:p>
            <a:pPr eaLnBrk="1" hangingPunct="1">
              <a:defRPr/>
            </a:pPr>
            <a:r>
              <a:rPr lang="zh-CN" sz="2000" dirty="0" smtClean="0">
                <a:solidFill>
                  <a:srgbClr val="0000FF"/>
                </a:solidFill>
              </a:rPr>
              <a:t>第</a:t>
            </a:r>
            <a:r>
              <a:rPr lang="en-US" altLang="zh-CN" sz="2000" dirty="0" smtClean="0">
                <a:solidFill>
                  <a:srgbClr val="0000FF"/>
                </a:solidFill>
              </a:rPr>
              <a:t>5</a:t>
            </a:r>
            <a:r>
              <a:rPr lang="zh-CN" sz="2000" dirty="0" smtClean="0">
                <a:solidFill>
                  <a:srgbClr val="0000FF"/>
                </a:solidFill>
              </a:rPr>
              <a:t>部分</a:t>
            </a:r>
            <a:r>
              <a:rPr lang="zh-CN" altLang="en-US" sz="2000" dirty="0" smtClean="0">
                <a:solidFill>
                  <a:srgbClr val="0000FF"/>
                </a:solidFill>
              </a:rPr>
              <a:t>：</a:t>
            </a:r>
            <a:r>
              <a:rPr lang="zh-CN" sz="2000" dirty="0" smtClean="0">
                <a:solidFill>
                  <a:srgbClr val="FF3399"/>
                </a:solidFill>
              </a:rPr>
              <a:t>字母表示规格</a:t>
            </a:r>
            <a:endParaRPr lang="zh-CN" sz="2000" dirty="0" smtClean="0">
              <a:solidFill>
                <a:srgbClr val="FF3399"/>
              </a:solidFill>
            </a:endParaRPr>
          </a:p>
          <a:p>
            <a:pPr eaLnBrk="1" hangingPunct="1">
              <a:defRPr/>
            </a:pPr>
            <a:endParaRPr lang="zh-CN" altLang="zh-CN" dirty="0" smtClean="0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03244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56792"/>
            <a:ext cx="4859461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Text Box 2"/>
          <p:cNvSpPr txBox="1">
            <a:spLocks noChangeArrowheads="1"/>
          </p:cNvSpPr>
          <p:nvPr/>
        </p:nvSpPr>
        <p:spPr bwMode="auto">
          <a:xfrm>
            <a:off x="533400" y="3619872"/>
            <a:ext cx="7620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F.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变容二极管</a:t>
            </a: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随着电压改变电容量也跟着改变</a:t>
            </a:r>
            <a:endParaRPr kumimoji="1" lang="zh-CN" altLang="en-US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1763688" y="188640"/>
            <a:ext cx="6054863" cy="769441"/>
          </a:xfrm>
          <a:prstGeom prst="rect">
            <a:avLst/>
          </a:prstGeom>
          <a:noFill/>
          <a:ln w="9525">
            <a:noFill/>
            <a:prstDash val="sysDot"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4400" b="1" dirty="0" smtClean="0">
                <a:solidFill>
                  <a:srgbClr val="FF3300"/>
                </a:solidFill>
                <a:latin typeface="+mj-ea"/>
                <a:ea typeface="+mj-ea"/>
              </a:rPr>
              <a:t>1.3  </a:t>
            </a:r>
            <a:r>
              <a:rPr kumimoji="1" lang="zh-CN" altLang="en-US" sz="4400" b="1" dirty="0" smtClean="0">
                <a:solidFill>
                  <a:srgbClr val="FF3300"/>
                </a:solidFill>
                <a:latin typeface="+mj-ea"/>
                <a:ea typeface="+mj-ea"/>
              </a:rPr>
              <a:t>常用</a:t>
            </a:r>
            <a:r>
              <a:rPr kumimoji="1" lang="zh-CN" altLang="en-US" sz="4400" b="1" dirty="0">
                <a:solidFill>
                  <a:srgbClr val="FF3300"/>
                </a:solidFill>
                <a:latin typeface="+mj-ea"/>
                <a:ea typeface="+mj-ea"/>
              </a:rPr>
              <a:t>半导体二极管</a:t>
            </a:r>
            <a:endParaRPr kumimoji="1" lang="zh-CN" altLang="en-US" sz="4400" b="1" dirty="0">
              <a:solidFill>
                <a:srgbClr val="FF3300"/>
              </a:solidFill>
              <a:latin typeface="+mj-ea"/>
              <a:ea typeface="+mj-ea"/>
            </a:endParaRPr>
          </a:p>
        </p:txBody>
      </p:sp>
      <p:sp>
        <p:nvSpPr>
          <p:cNvPr id="689156" name="Rectangle 4"/>
          <p:cNvSpPr>
            <a:spLocks noChangeArrowheads="1"/>
          </p:cNvSpPr>
          <p:nvPr/>
        </p:nvSpPr>
        <p:spPr bwMode="auto">
          <a:xfrm>
            <a:off x="533400" y="1278310"/>
            <a:ext cx="5511445" cy="461665"/>
          </a:xfrm>
          <a:prstGeom prst="rect">
            <a:avLst/>
          </a:prstGeom>
          <a:noFill/>
          <a:ln w="9525">
            <a:noFill/>
            <a:prstDash val="sysDot"/>
            <a:miter lim="800000"/>
          </a:ln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A.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整流二极管</a:t>
            </a: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把交流电转换成直流电</a:t>
            </a:r>
            <a:endParaRPr kumimoji="1" lang="zh-CN" altLang="en-US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689157" name="Rectangle 5"/>
          <p:cNvSpPr>
            <a:spLocks noChangeArrowheads="1"/>
          </p:cNvSpPr>
          <p:nvPr/>
        </p:nvSpPr>
        <p:spPr bwMode="auto">
          <a:xfrm>
            <a:off x="533400" y="1735510"/>
            <a:ext cx="6421951" cy="461665"/>
          </a:xfrm>
          <a:prstGeom prst="rect">
            <a:avLst/>
          </a:prstGeom>
          <a:noFill/>
          <a:ln w="9525">
            <a:noFill/>
            <a:prstDash val="sysDot"/>
            <a:miter lim="800000"/>
          </a:ln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B.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检波</a:t>
            </a: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二极管：</a:t>
            </a: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把高频信号中的低频信号检出</a:t>
            </a:r>
            <a:endParaRPr kumimoji="1" lang="zh-CN" altLang="en-US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533400" y="2248272"/>
            <a:ext cx="7772400" cy="457200"/>
          </a:xfrm>
          <a:prstGeom prst="rect">
            <a:avLst/>
          </a:prstGeom>
          <a:noFill/>
          <a:ln w="9525">
            <a:noFill/>
            <a:prstDash val="sysDot"/>
            <a:miter lim="800000"/>
          </a:ln>
        </p:spPr>
        <p:txBody>
          <a:bodyPr>
            <a:spAutoFit/>
          </a:bodyPr>
          <a:lstStyle/>
          <a:p>
            <a:r>
              <a:rPr kumimoji="1"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C.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发光二极管</a:t>
            </a: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把电能转换成光能</a:t>
            </a:r>
            <a:endParaRPr kumimoji="1" lang="zh-CN" altLang="en-US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689159" name="Rectangle 7"/>
          <p:cNvSpPr>
            <a:spLocks noChangeArrowheads="1"/>
          </p:cNvSpPr>
          <p:nvPr/>
        </p:nvSpPr>
        <p:spPr bwMode="auto">
          <a:xfrm>
            <a:off x="539552" y="3183310"/>
            <a:ext cx="5716270" cy="460375"/>
          </a:xfrm>
          <a:prstGeom prst="rect">
            <a:avLst/>
          </a:prstGeom>
          <a:noFill/>
          <a:ln w="9525">
            <a:noFill/>
            <a:prstDash val="sysDot"/>
            <a:miter lim="800000"/>
          </a:ln>
        </p:spPr>
        <p:txBody>
          <a:bodyPr wrap="none">
            <a:spAutoFit/>
          </a:bodyPr>
          <a:lstStyle/>
          <a:p>
            <a:r>
              <a:rPr kumimoji="1"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E.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稳压二极管</a:t>
            </a: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将电压稳定在某个固定值</a:t>
            </a:r>
            <a:endParaRPr kumimoji="1" lang="zh-CN" altLang="en-US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689160" name="Rectangle 8"/>
          <p:cNvSpPr>
            <a:spLocks noChangeArrowheads="1"/>
          </p:cNvSpPr>
          <p:nvPr/>
        </p:nvSpPr>
        <p:spPr bwMode="auto">
          <a:xfrm>
            <a:off x="533400" y="2705472"/>
            <a:ext cx="8610600" cy="460375"/>
          </a:xfrm>
          <a:prstGeom prst="rect">
            <a:avLst/>
          </a:prstGeom>
          <a:noFill/>
          <a:ln w="9525">
            <a:noFill/>
            <a:prstDash val="sysDot"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FF3399"/>
                </a:solidFill>
                <a:latin typeface="+mj-ea"/>
                <a:ea typeface="+mj-ea"/>
              </a:rPr>
              <a:t>D.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光敏</a:t>
            </a: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二极管：</a:t>
            </a: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光能转换成电能输出</a:t>
            </a:r>
            <a:endParaRPr kumimoji="1" lang="zh-CN" altLang="en-US" sz="2400" b="1" dirty="0">
              <a:solidFill>
                <a:srgbClr val="FF3399"/>
              </a:solidFill>
              <a:latin typeface="+mj-ea"/>
              <a:ea typeface="+mj-ea"/>
            </a:endParaRPr>
          </a:p>
        </p:txBody>
      </p:sp>
      <p:graphicFrame>
        <p:nvGraphicFramePr>
          <p:cNvPr id="689161" name="Object 9"/>
          <p:cNvGraphicFramePr>
            <a:graphicFrameLocks noChangeAspect="1"/>
          </p:cNvGraphicFramePr>
          <p:nvPr/>
        </p:nvGraphicFramePr>
        <p:xfrm>
          <a:off x="5743575" y="4744169"/>
          <a:ext cx="314890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" name="PBrush" r:id="rId1" imgW="3400425" imgH="990600" progId="PBrush">
                  <p:embed/>
                </p:oleObj>
              </mc:Choice>
              <mc:Fallback>
                <p:oleObj name="PBrush" r:id="rId1" imgW="3400425" imgH="990600" progId="PBrush">
                  <p:embed/>
                  <p:pic>
                    <p:nvPicPr>
                      <p:cNvPr id="0" name="图片 747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3575" y="4744169"/>
                        <a:ext cx="314890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9162" name="Object 10"/>
          <p:cNvGraphicFramePr>
            <a:graphicFrameLocks noChangeAspect="1"/>
          </p:cNvGraphicFramePr>
          <p:nvPr/>
        </p:nvGraphicFramePr>
        <p:xfrm>
          <a:off x="3348038" y="4293096"/>
          <a:ext cx="2219325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4" name="PBrush" r:id="rId3" imgW="2219325" imgH="2343150" progId="PBrush">
                  <p:embed/>
                </p:oleObj>
              </mc:Choice>
              <mc:Fallback>
                <p:oleObj name="PBrush" r:id="rId3" imgW="2219325" imgH="2343150" progId="PBrush">
                  <p:embed/>
                  <p:pic>
                    <p:nvPicPr>
                      <p:cNvPr id="0" name="图片 747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293096"/>
                        <a:ext cx="2219325" cy="22322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9163" name="Object 11"/>
          <p:cNvGraphicFramePr>
            <a:graphicFrameLocks noChangeAspect="1"/>
          </p:cNvGraphicFramePr>
          <p:nvPr/>
        </p:nvGraphicFramePr>
        <p:xfrm>
          <a:off x="539552" y="4797152"/>
          <a:ext cx="2737048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5" name="位图图像" r:id="rId5" imgW="2571750" imgH="971550" progId="PBrush">
                  <p:embed/>
                </p:oleObj>
              </mc:Choice>
              <mc:Fallback>
                <p:oleObj name="位图图像" r:id="rId5" imgW="2571750" imgH="971550" progId="PBrush">
                  <p:embed/>
                  <p:pic>
                    <p:nvPicPr>
                      <p:cNvPr id="0" name="图片 747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797152"/>
                        <a:ext cx="2737048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9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9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9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9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9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9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9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9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8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8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8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8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154" grpId="0" autoUpdateAnimBg="0"/>
      <p:bldP spid="689155" grpId="0" autoUpdateAnimBg="0"/>
      <p:bldP spid="689156" grpId="0" autoUpdateAnimBg="0"/>
      <p:bldP spid="689157" grpId="0" autoUpdateAnimBg="0"/>
      <p:bldP spid="689158" grpId="0" autoUpdateAnimBg="0"/>
      <p:bldP spid="689159" grpId="0" autoUpdateAnimBg="0"/>
      <p:bldP spid="689160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55650" y="116632"/>
            <a:ext cx="763277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dirty="0" smtClean="0"/>
              <a:t>1.4  </a:t>
            </a:r>
            <a:r>
              <a:rPr lang="zh-CN" altLang="zh-CN" dirty="0" smtClean="0"/>
              <a:t>快速</a:t>
            </a:r>
            <a:r>
              <a:rPr lang="zh-CN" altLang="zh-CN" dirty="0"/>
              <a:t>分辨</a:t>
            </a:r>
            <a:r>
              <a:rPr lang="zh-CN" dirty="0"/>
              <a:t>二极管</a:t>
            </a:r>
            <a:r>
              <a:rPr lang="zh-CN" altLang="en-US" dirty="0"/>
              <a:t>极性</a:t>
            </a:r>
            <a:endParaRPr 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92" y="1578016"/>
            <a:ext cx="2951480" cy="364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216" y="5085184"/>
            <a:ext cx="2674640" cy="1684783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  <a:defRPr/>
            </a:pPr>
            <a:r>
              <a:rPr lang="en-US" alt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1</a:t>
            </a:r>
            <a:r>
              <a:rPr lang="zh-CN" altLang="en-US" sz="2400" dirty="0" smtClean="0">
                <a:solidFill>
                  <a:srgbClr val="FF3399"/>
                </a:solidFill>
                <a:latin typeface="+mj-ea"/>
                <a:ea typeface="+mj-ea"/>
              </a:rPr>
              <a:t>）色带端为负</a:t>
            </a:r>
            <a:endParaRPr lang="en-US" altLang="zh-CN" sz="2400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marL="0" indent="0">
              <a:buNone/>
              <a:defRPr/>
            </a:pPr>
            <a:r>
              <a:rPr lang="en-US" alt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2</a:t>
            </a:r>
            <a:r>
              <a:rPr 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）</a:t>
            </a:r>
            <a:r>
              <a:rPr lang="zh-CN" altLang="zh-CN" sz="2400" dirty="0">
                <a:solidFill>
                  <a:srgbClr val="FF3399"/>
                </a:solidFill>
                <a:latin typeface="+mj-ea"/>
                <a:ea typeface="+mj-ea"/>
              </a:rPr>
              <a:t>短脚为</a:t>
            </a:r>
            <a:r>
              <a:rPr lang="zh-CN" alt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负</a:t>
            </a:r>
            <a:endParaRPr lang="en-US" altLang="zh-CN" sz="2400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marL="0" indent="0">
              <a:buNone/>
              <a:defRPr/>
            </a:pPr>
            <a:r>
              <a:rPr lang="en-US" alt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3</a:t>
            </a:r>
            <a:r>
              <a:rPr 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）</a:t>
            </a:r>
            <a:r>
              <a:rPr lang="zh-CN" altLang="en-US" sz="2400" dirty="0" smtClean="0">
                <a:solidFill>
                  <a:srgbClr val="FF3399"/>
                </a:solidFill>
                <a:latin typeface="+mj-ea"/>
                <a:ea typeface="+mj-ea"/>
              </a:rPr>
              <a:t>切口边为负</a:t>
            </a:r>
            <a:endParaRPr lang="en-US" altLang="zh-CN" sz="2400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marL="0" indent="0">
              <a:buNone/>
              <a:defRPr/>
            </a:pPr>
            <a:r>
              <a:rPr lang="en-US" altLang="zh-CN" sz="2400" dirty="0" smtClean="0">
                <a:solidFill>
                  <a:srgbClr val="FF3399"/>
                </a:solidFill>
                <a:latin typeface="+mj-ea"/>
                <a:ea typeface="+mj-ea"/>
              </a:rPr>
              <a:t>4</a:t>
            </a:r>
            <a:r>
              <a:rPr lang="zh-CN" altLang="en-US" sz="2400" dirty="0" smtClean="0">
                <a:solidFill>
                  <a:srgbClr val="FF3399"/>
                </a:solidFill>
                <a:latin typeface="+mj-ea"/>
                <a:ea typeface="+mj-ea"/>
              </a:rPr>
              <a:t>）支架大边为负</a:t>
            </a:r>
            <a:endParaRPr lang="zh-CN" dirty="0" smtClean="0">
              <a:latin typeface="+mj-ea"/>
              <a:ea typeface="+mj-ea"/>
            </a:endParaRPr>
          </a:p>
          <a:p>
            <a:pPr eaLnBrk="1" hangingPunct="1">
              <a:defRPr/>
            </a:pPr>
            <a:endParaRPr lang="zh-CN" altLang="zh-CN" dirty="0" smtClean="0"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77792" y="1578016"/>
            <a:ext cx="4782639" cy="4947328"/>
            <a:chOff x="3677792" y="1578016"/>
            <a:chExt cx="4782639" cy="49473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792" y="4653136"/>
              <a:ext cx="4782639" cy="1872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793" y="1578016"/>
              <a:ext cx="4710632" cy="3075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891" y="2744101"/>
              <a:ext cx="2296285" cy="468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3109" y="4190899"/>
              <a:ext cx="2336067" cy="468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16632"/>
            <a:ext cx="8784976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latin typeface="+mj-ea"/>
              </a:rPr>
              <a:t>1.5  </a:t>
            </a:r>
            <a:r>
              <a:rPr lang="zh-CN" altLang="en-US" dirty="0" smtClean="0">
                <a:latin typeface="+mj-ea"/>
              </a:rPr>
              <a:t>万用表检测</a:t>
            </a:r>
            <a:r>
              <a:rPr lang="zh-CN" dirty="0" smtClean="0">
                <a:latin typeface="+mj-ea"/>
              </a:rPr>
              <a:t>二极管</a:t>
            </a:r>
            <a:endParaRPr lang="zh-CN" b="1" dirty="0" smtClean="0">
              <a:latin typeface="+mj-ea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 rot="5400000" flipV="1">
            <a:off x="4446059" y="5716860"/>
            <a:ext cx="1752600" cy="152400"/>
            <a:chOff x="0" y="0"/>
            <a:chExt cx="1392" cy="192"/>
          </a:xfrm>
        </p:grpSpPr>
        <p:sp>
          <p:nvSpPr>
            <p:cNvPr id="46134" name="Line 5"/>
            <p:cNvSpPr>
              <a:spLocks noChangeShapeType="1"/>
            </p:cNvSpPr>
            <p:nvPr/>
          </p:nvSpPr>
          <p:spPr bwMode="auto">
            <a:xfrm>
              <a:off x="0" y="96"/>
              <a:ext cx="1392" cy="0"/>
            </a:xfrm>
            <a:prstGeom prst="line">
              <a:avLst/>
            </a:prstGeom>
            <a:noFill/>
            <a:ln w="57150">
              <a:solidFill>
                <a:srgbClr val="C0C0C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46135" name="AutoShape 6"/>
            <p:cNvSpPr>
              <a:spLocks noChangeArrowheads="1"/>
            </p:cNvSpPr>
            <p:nvPr/>
          </p:nvSpPr>
          <p:spPr bwMode="auto">
            <a:xfrm>
              <a:off x="384" y="0"/>
              <a:ext cx="576" cy="192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46136" name="Rectangle 7"/>
            <p:cNvSpPr>
              <a:spLocks noChangeArrowheads="1"/>
            </p:cNvSpPr>
            <p:nvPr/>
          </p:nvSpPr>
          <p:spPr bwMode="auto">
            <a:xfrm>
              <a:off x="768" y="0"/>
              <a:ext cx="48" cy="19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0000FF"/>
                </a:solidFill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0520" y="1641475"/>
            <a:ext cx="8613775" cy="4991100"/>
            <a:chOff x="552" y="2585"/>
            <a:chExt cx="13565" cy="7860"/>
          </a:xfrm>
        </p:grpSpPr>
        <p:grpSp>
          <p:nvGrpSpPr>
            <p:cNvPr id="3" name="Group 8"/>
            <p:cNvGrpSpPr/>
            <p:nvPr/>
          </p:nvGrpSpPr>
          <p:grpSpPr bwMode="auto">
            <a:xfrm>
              <a:off x="552" y="2585"/>
              <a:ext cx="8243" cy="7861"/>
              <a:chOff x="0" y="0"/>
              <a:chExt cx="3297" cy="3225"/>
            </a:xfrm>
          </p:grpSpPr>
          <p:sp>
            <p:nvSpPr>
              <p:cNvPr id="47113" name="AutoShape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836" cy="2832"/>
              </a:xfrm>
              <a:prstGeom prst="roundRect">
                <a:avLst>
                  <a:gd name="adj" fmla="val 16667"/>
                </a:avLst>
              </a:prstGeom>
              <a:solidFill>
                <a:schemeClr val="bg2"/>
              </a:solidFill>
              <a:ln w="9525">
                <a:noFill/>
                <a:round/>
              </a:ln>
              <a:effectLst>
                <a:prstShdw prst="shdw17" dist="17961" dir="2700000">
                  <a:schemeClr val="bg2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 b="1">
                  <a:solidFill>
                    <a:srgbClr val="0000FF"/>
                  </a:solidFill>
                  <a:latin typeface="+mn-ea"/>
                </a:endParaRPr>
              </a:p>
              <a:p>
                <a:pPr eaLnBrk="1" hangingPunct="1">
                  <a:defRPr/>
                </a:pPr>
                <a:endParaRPr lang="zh-CN" altLang="zh-CN" sz="24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096" name="Rectangle 10"/>
              <p:cNvSpPr>
                <a:spLocks noChangeArrowheads="1"/>
              </p:cNvSpPr>
              <p:nvPr/>
            </p:nvSpPr>
            <p:spPr bwMode="auto">
              <a:xfrm>
                <a:off x="372" y="405"/>
                <a:ext cx="1226" cy="567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rgbClr val="969696"/>
                </a:solidFill>
                <a:miter lim="800000"/>
              </a:ln>
              <a:effectLst>
                <a:prstShdw prst="shdw17" dist="17961" dir="13500000">
                  <a:srgbClr val="5A5A5A"/>
                </a:prstShdw>
              </a:effec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097" name="AutoShape 11"/>
              <p:cNvSpPr>
                <a:spLocks noChangeArrowheads="1"/>
              </p:cNvSpPr>
              <p:nvPr/>
            </p:nvSpPr>
            <p:spPr bwMode="auto">
              <a:xfrm rot="10800000">
                <a:off x="500" y="1601"/>
                <a:ext cx="1029" cy="1030"/>
              </a:xfrm>
              <a:custGeom>
                <a:avLst/>
                <a:gdLst>
                  <a:gd name="T0" fmla="*/ 25 w 21600"/>
                  <a:gd name="T1" fmla="*/ 0 h 21600"/>
                  <a:gd name="T2" fmla="*/ 7 w 21600"/>
                  <a:gd name="T3" fmla="*/ 7 h 21600"/>
                  <a:gd name="T4" fmla="*/ 0 w 21600"/>
                  <a:gd name="T5" fmla="*/ 25 h 21600"/>
                  <a:gd name="T6" fmla="*/ 7 w 21600"/>
                  <a:gd name="T7" fmla="*/ 42 h 21600"/>
                  <a:gd name="T8" fmla="*/ 25 w 21600"/>
                  <a:gd name="T9" fmla="*/ 49 h 21600"/>
                  <a:gd name="T10" fmla="*/ 42 w 21600"/>
                  <a:gd name="T11" fmla="*/ 42 h 21600"/>
                  <a:gd name="T12" fmla="*/ 49 w 21600"/>
                  <a:gd name="T13" fmla="*/ 25 h 21600"/>
                  <a:gd name="T14" fmla="*/ 42 w 21600"/>
                  <a:gd name="T15" fmla="*/ 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0 w 21600"/>
                  <a:gd name="T25" fmla="*/ 3167 h 21600"/>
                  <a:gd name="T26" fmla="*/ 18430 w 21600"/>
                  <a:gd name="T27" fmla="*/ 18433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38" y="16693"/>
                    </a:moveTo>
                    <a:cubicBezTo>
                      <a:pt x="19221" y="15041"/>
                      <a:pt x="19980" y="12955"/>
                      <a:pt x="19980" y="10800"/>
                    </a:cubicBezTo>
                    <a:cubicBezTo>
                      <a:pt x="19980" y="5730"/>
                      <a:pt x="15869" y="1620"/>
                      <a:pt x="10800" y="1620"/>
                    </a:cubicBezTo>
                    <a:cubicBezTo>
                      <a:pt x="8644" y="1619"/>
                      <a:pt x="6558" y="2378"/>
                      <a:pt x="4906" y="3761"/>
                    </a:cubicBezTo>
                    <a:lnTo>
                      <a:pt x="17838" y="16693"/>
                    </a:lnTo>
                    <a:close/>
                    <a:moveTo>
                      <a:pt x="3761" y="4906"/>
                    </a:moveTo>
                    <a:cubicBezTo>
                      <a:pt x="2378" y="6558"/>
                      <a:pt x="1620" y="8644"/>
                      <a:pt x="1620" y="10799"/>
                    </a:cubicBezTo>
                    <a:cubicBezTo>
                      <a:pt x="1620" y="15869"/>
                      <a:pt x="5730" y="19980"/>
                      <a:pt x="10800" y="19980"/>
                    </a:cubicBezTo>
                    <a:cubicBezTo>
                      <a:pt x="12955" y="19980"/>
                      <a:pt x="15041" y="19221"/>
                      <a:pt x="16693" y="17838"/>
                    </a:cubicBezTo>
                    <a:lnTo>
                      <a:pt x="3761" y="4906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ffectLst>
                <a:prstShdw prst="shdw17" dist="17961" dir="2700000">
                  <a:srgbClr val="5A5A5A"/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7116" name="AutoShape 12"/>
              <p:cNvSpPr>
                <a:spLocks noChangeArrowheads="1"/>
              </p:cNvSpPr>
              <p:nvPr/>
            </p:nvSpPr>
            <p:spPr bwMode="auto">
              <a:xfrm rot="13418432">
                <a:off x="655" y="1795"/>
                <a:ext cx="145" cy="48"/>
              </a:xfrm>
              <a:prstGeom prst="homePlate">
                <a:avLst>
                  <a:gd name="adj" fmla="val 75521"/>
                </a:avLst>
              </a:prstGeom>
              <a:solidFill>
                <a:schemeClr val="folHlink"/>
              </a:solidFill>
              <a:ln w="9525">
                <a:noFill/>
                <a:miter lim="800000"/>
              </a:ln>
              <a:effectLst>
                <a:prstShdw prst="shdw18" dist="17961" dir="13500000">
                  <a:schemeClr val="folHlink">
                    <a:gamma/>
                    <a:shade val="60000"/>
                    <a:invGamma/>
                  </a:schemeClr>
                </a:prstShdw>
              </a:effectLst>
            </p:spPr>
            <p:txBody>
              <a:bodyPr rot="10800000" wrap="none" anchor="ctr"/>
              <a:lstStyle/>
              <a:p>
                <a:pPr eaLnBrk="1" hangingPunct="1">
                  <a:defRPr/>
                </a:pPr>
                <a:endParaRPr lang="zh-CN" altLang="zh-CN" sz="14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099" name="Oval 13"/>
              <p:cNvSpPr>
                <a:spLocks noChangeArrowheads="1"/>
              </p:cNvSpPr>
              <p:nvPr/>
            </p:nvSpPr>
            <p:spPr bwMode="auto">
              <a:xfrm>
                <a:off x="408" y="1590"/>
                <a:ext cx="56" cy="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00" name="Oval 14"/>
              <p:cNvSpPr>
                <a:spLocks noChangeArrowheads="1"/>
              </p:cNvSpPr>
              <p:nvPr/>
            </p:nvSpPr>
            <p:spPr bwMode="auto">
              <a:xfrm>
                <a:off x="565" y="1466"/>
                <a:ext cx="55" cy="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01" name="Oval 15"/>
              <p:cNvSpPr>
                <a:spLocks noChangeArrowheads="1"/>
              </p:cNvSpPr>
              <p:nvPr/>
            </p:nvSpPr>
            <p:spPr bwMode="auto">
              <a:xfrm>
                <a:off x="729" y="1392"/>
                <a:ext cx="56" cy="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02" name="Oval 16"/>
              <p:cNvSpPr>
                <a:spLocks noChangeArrowheads="1"/>
              </p:cNvSpPr>
              <p:nvPr/>
            </p:nvSpPr>
            <p:spPr bwMode="auto">
              <a:xfrm>
                <a:off x="927" y="1365"/>
                <a:ext cx="56" cy="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03" name="Oval 17"/>
              <p:cNvSpPr>
                <a:spLocks noChangeArrowheads="1"/>
              </p:cNvSpPr>
              <p:nvPr/>
            </p:nvSpPr>
            <p:spPr bwMode="auto">
              <a:xfrm>
                <a:off x="1137" y="1395"/>
                <a:ext cx="56" cy="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04" name="Oval 18"/>
              <p:cNvSpPr>
                <a:spLocks noChangeArrowheads="1"/>
              </p:cNvSpPr>
              <p:nvPr/>
            </p:nvSpPr>
            <p:spPr bwMode="auto">
              <a:xfrm>
                <a:off x="1342" y="1478"/>
                <a:ext cx="55" cy="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05" name="Oval 19"/>
              <p:cNvSpPr>
                <a:spLocks noChangeArrowheads="1"/>
              </p:cNvSpPr>
              <p:nvPr/>
            </p:nvSpPr>
            <p:spPr bwMode="auto">
              <a:xfrm>
                <a:off x="1453" y="1587"/>
                <a:ext cx="56" cy="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grpSp>
            <p:nvGrpSpPr>
              <p:cNvPr id="46106" name="Group 20"/>
              <p:cNvGrpSpPr/>
              <p:nvPr/>
            </p:nvGrpSpPr>
            <p:grpSpPr bwMode="auto">
              <a:xfrm>
                <a:off x="89" y="1491"/>
                <a:ext cx="220" cy="125"/>
                <a:chOff x="0" y="0"/>
                <a:chExt cx="220" cy="125"/>
              </a:xfrm>
            </p:grpSpPr>
            <p:grpSp>
              <p:nvGrpSpPr>
                <p:cNvPr id="46130" name="Group 21"/>
                <p:cNvGrpSpPr/>
                <p:nvPr/>
              </p:nvGrpSpPr>
              <p:grpSpPr bwMode="auto">
                <a:xfrm>
                  <a:off x="0" y="7"/>
                  <a:ext cx="220" cy="102"/>
                  <a:chOff x="0" y="0"/>
                  <a:chExt cx="190" cy="95"/>
                </a:xfrm>
              </p:grpSpPr>
              <p:sp>
                <p:nvSpPr>
                  <p:cNvPr id="46132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0" y="48"/>
                    <a:ext cx="19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bg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b="1">
                      <a:solidFill>
                        <a:srgbClr val="0000FF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6133" name="AutoShape 2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47" y="0"/>
                    <a:ext cx="95" cy="9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28575">
                    <a:solidFill>
                      <a:schemeClr val="bg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endParaRPr lang="zh-CN" altLang="en-US" b="1">
                      <a:solidFill>
                        <a:srgbClr val="0000FF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46131" name="Line 24"/>
                <p:cNvSpPr>
                  <a:spLocks noChangeShapeType="1"/>
                </p:cNvSpPr>
                <p:nvPr/>
              </p:nvSpPr>
              <p:spPr bwMode="auto">
                <a:xfrm>
                  <a:off x="164" y="0"/>
                  <a:ext cx="0" cy="12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b="1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</p:grpSp>
          <p:sp>
            <p:nvSpPr>
              <p:cNvPr id="46107" name="Rectangle 25"/>
              <p:cNvSpPr>
                <a:spLocks noChangeArrowheads="1"/>
              </p:cNvSpPr>
              <p:nvPr/>
            </p:nvSpPr>
            <p:spPr bwMode="auto">
              <a:xfrm>
                <a:off x="591" y="1197"/>
                <a:ext cx="23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zh-CN" altLang="zh-CN" sz="1400" b="1">
                    <a:solidFill>
                      <a:srgbClr val="0000FF"/>
                    </a:solidFill>
                    <a:latin typeface="+mn-ea"/>
                  </a:rPr>
                  <a:t>2k</a:t>
                </a:r>
                <a:endParaRPr lang="zh-CN" altLang="zh-CN" sz="14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08" name="Rectangle 26"/>
              <p:cNvSpPr>
                <a:spLocks noChangeArrowheads="1"/>
              </p:cNvSpPr>
              <p:nvPr/>
            </p:nvSpPr>
            <p:spPr bwMode="auto">
              <a:xfrm>
                <a:off x="753" y="1173"/>
                <a:ext cx="29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zh-CN" altLang="zh-CN" sz="1400" b="1">
                    <a:solidFill>
                      <a:srgbClr val="0000FF"/>
                    </a:solidFill>
                    <a:latin typeface="+mn-ea"/>
                  </a:rPr>
                  <a:t>20k</a:t>
                </a:r>
                <a:endParaRPr lang="zh-CN" altLang="zh-CN" sz="14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09" name="Rectangle 27"/>
              <p:cNvSpPr>
                <a:spLocks noChangeArrowheads="1"/>
              </p:cNvSpPr>
              <p:nvPr/>
            </p:nvSpPr>
            <p:spPr bwMode="auto">
              <a:xfrm>
                <a:off x="1019" y="1197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zh-CN" altLang="zh-CN" sz="1400" b="1">
                    <a:solidFill>
                      <a:srgbClr val="0000FF"/>
                    </a:solidFill>
                    <a:latin typeface="+mn-ea"/>
                  </a:rPr>
                  <a:t>200k</a:t>
                </a:r>
                <a:endParaRPr lang="zh-CN" altLang="zh-CN" sz="14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10" name="Rectangle 28"/>
              <p:cNvSpPr>
                <a:spLocks noChangeArrowheads="1"/>
              </p:cNvSpPr>
              <p:nvPr/>
            </p:nvSpPr>
            <p:spPr bwMode="auto">
              <a:xfrm>
                <a:off x="1345" y="1308"/>
                <a:ext cx="2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l" eaLnBrk="1" hangingPunct="1"/>
                <a:r>
                  <a:rPr lang="zh-CN" altLang="zh-CN" sz="1400" b="1">
                    <a:solidFill>
                      <a:srgbClr val="0000FF"/>
                    </a:solidFill>
                    <a:latin typeface="+mn-ea"/>
                  </a:rPr>
                  <a:t>2M</a:t>
                </a:r>
                <a:endParaRPr lang="zh-CN" altLang="zh-CN" sz="14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11" name="Rectangle 29"/>
              <p:cNvSpPr>
                <a:spLocks noChangeArrowheads="1"/>
              </p:cNvSpPr>
              <p:nvPr/>
            </p:nvSpPr>
            <p:spPr bwMode="auto">
              <a:xfrm>
                <a:off x="1476" y="1510"/>
                <a:ext cx="28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zh-CN" altLang="zh-CN" sz="1400" b="1">
                    <a:solidFill>
                      <a:srgbClr val="0000FF"/>
                    </a:solidFill>
                    <a:latin typeface="+mn-ea"/>
                  </a:rPr>
                  <a:t>20M</a:t>
                </a:r>
                <a:endParaRPr lang="zh-CN" altLang="zh-CN" sz="14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12" name="Rectangle 30"/>
              <p:cNvSpPr>
                <a:spLocks noChangeArrowheads="1"/>
              </p:cNvSpPr>
              <p:nvPr/>
            </p:nvSpPr>
            <p:spPr bwMode="auto">
              <a:xfrm>
                <a:off x="370" y="1311"/>
                <a:ext cx="2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zh-CN" altLang="zh-CN" sz="1400" b="1">
                    <a:solidFill>
                      <a:srgbClr val="0000FF"/>
                    </a:solidFill>
                    <a:latin typeface="+mn-ea"/>
                  </a:rPr>
                  <a:t>200</a:t>
                </a:r>
                <a:endParaRPr lang="zh-CN" altLang="zh-CN" sz="14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13" name="Text Box 31"/>
              <p:cNvSpPr txBox="1">
                <a:spLocks noChangeArrowheads="1"/>
              </p:cNvSpPr>
              <p:nvPr/>
            </p:nvSpPr>
            <p:spPr bwMode="auto">
              <a:xfrm>
                <a:off x="202" y="1017"/>
                <a:ext cx="26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lang="zh-CN" altLang="zh-CN" sz="2400" b="1">
                    <a:solidFill>
                      <a:srgbClr val="0000FF"/>
                    </a:solidFill>
                    <a:latin typeface="+mn-ea"/>
                    <a:ea typeface="+mn-ea"/>
                    <a:sym typeface="Symbol" panose="05050102010706020507" pitchFamily="18" charset="2"/>
                  </a:rPr>
                  <a:t></a:t>
                </a:r>
                <a:endParaRPr lang="zh-CN" altLang="zh-CN" sz="2400" b="1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6114" name="Oval 32"/>
              <p:cNvSpPr>
                <a:spLocks noChangeArrowheads="1"/>
              </p:cNvSpPr>
              <p:nvPr/>
            </p:nvSpPr>
            <p:spPr bwMode="auto">
              <a:xfrm>
                <a:off x="321" y="1515"/>
                <a:ext cx="50" cy="5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15" name="Arc 33"/>
              <p:cNvSpPr/>
              <p:nvPr/>
            </p:nvSpPr>
            <p:spPr bwMode="auto">
              <a:xfrm>
                <a:off x="390" y="1491"/>
                <a:ext cx="27" cy="91"/>
              </a:xfrm>
              <a:custGeom>
                <a:avLst/>
                <a:gdLst>
                  <a:gd name="T0" fmla="*/ 0 w 21600"/>
                  <a:gd name="T1" fmla="*/ 0 h 40725"/>
                  <a:gd name="T2" fmla="*/ 0 w 21600"/>
                  <a:gd name="T3" fmla="*/ 0 h 40725"/>
                  <a:gd name="T4" fmla="*/ 0 w 21600"/>
                  <a:gd name="T5" fmla="*/ 0 h 4072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0725"/>
                  <a:gd name="T11" fmla="*/ 21600 w 21600"/>
                  <a:gd name="T12" fmla="*/ 40725 h 407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0725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9628"/>
                      <a:pt x="17147" y="36993"/>
                      <a:pt x="10039" y="40725"/>
                    </a:cubicBezTo>
                  </a:path>
                  <a:path w="21600" h="40725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9628"/>
                      <a:pt x="17147" y="36993"/>
                      <a:pt x="10039" y="40725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 cmpd="sng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16" name="Arc 34"/>
              <p:cNvSpPr/>
              <p:nvPr/>
            </p:nvSpPr>
            <p:spPr bwMode="auto">
              <a:xfrm>
                <a:off x="440" y="1494"/>
                <a:ext cx="27" cy="85"/>
              </a:xfrm>
              <a:custGeom>
                <a:avLst/>
                <a:gdLst>
                  <a:gd name="T0" fmla="*/ 0 w 21600"/>
                  <a:gd name="T1" fmla="*/ 0 h 40725"/>
                  <a:gd name="T2" fmla="*/ 0 w 21600"/>
                  <a:gd name="T3" fmla="*/ 0 h 40725"/>
                  <a:gd name="T4" fmla="*/ 0 w 21600"/>
                  <a:gd name="T5" fmla="*/ 0 h 4072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0725"/>
                  <a:gd name="T11" fmla="*/ 21600 w 21600"/>
                  <a:gd name="T12" fmla="*/ 40725 h 407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0725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9628"/>
                      <a:pt x="17147" y="36993"/>
                      <a:pt x="10039" y="40725"/>
                    </a:cubicBezTo>
                  </a:path>
                  <a:path w="21600" h="40725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9628"/>
                      <a:pt x="17147" y="36993"/>
                      <a:pt x="10039" y="40725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 cmpd="sng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17" name="AutoShape 35"/>
              <p:cNvSpPr>
                <a:spLocks noChangeArrowheads="1"/>
              </p:cNvSpPr>
              <p:nvPr/>
            </p:nvSpPr>
            <p:spPr bwMode="auto">
              <a:xfrm>
                <a:off x="1425" y="2601"/>
                <a:ext cx="227" cy="227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0 h 21600"/>
                  <a:gd name="T4" fmla="*/ 0 w 21600"/>
                  <a:gd name="T5" fmla="*/ 1 h 21600"/>
                  <a:gd name="T6" fmla="*/ 0 w 21600"/>
                  <a:gd name="T7" fmla="*/ 2 h 21600"/>
                  <a:gd name="T8" fmla="*/ 1 w 21600"/>
                  <a:gd name="T9" fmla="*/ 2 h 21600"/>
                  <a:gd name="T10" fmla="*/ 2 w 21600"/>
                  <a:gd name="T11" fmla="*/ 2 h 21600"/>
                  <a:gd name="T12" fmla="*/ 2 w 21600"/>
                  <a:gd name="T13" fmla="*/ 1 h 21600"/>
                  <a:gd name="T14" fmla="*/ 2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40 w 21600"/>
                  <a:gd name="T25" fmla="*/ 3140 h 21600"/>
                  <a:gd name="T26" fmla="*/ 18460 w 21600"/>
                  <a:gd name="T27" fmla="*/ 1846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855" y="10800"/>
                    </a:moveTo>
                    <a:cubicBezTo>
                      <a:pt x="2855" y="15188"/>
                      <a:pt x="6412" y="18745"/>
                      <a:pt x="10800" y="18745"/>
                    </a:cubicBezTo>
                    <a:cubicBezTo>
                      <a:pt x="15188" y="18745"/>
                      <a:pt x="18745" y="15188"/>
                      <a:pt x="18745" y="10800"/>
                    </a:cubicBezTo>
                    <a:cubicBezTo>
                      <a:pt x="18745" y="6412"/>
                      <a:pt x="15188" y="2855"/>
                      <a:pt x="10800" y="2855"/>
                    </a:cubicBezTo>
                    <a:cubicBezTo>
                      <a:pt x="6412" y="2855"/>
                      <a:pt x="2855" y="6412"/>
                      <a:pt x="2855" y="10800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ffectLst>
                <a:prstShdw prst="shdw17" dist="17961" dir="2700000">
                  <a:srgbClr val="5A5A5A"/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18" name="Oval 36"/>
              <p:cNvSpPr>
                <a:spLocks noChangeArrowheads="1"/>
              </p:cNvSpPr>
              <p:nvPr/>
            </p:nvSpPr>
            <p:spPr bwMode="auto">
              <a:xfrm>
                <a:off x="1436" y="2612"/>
                <a:ext cx="181" cy="181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rgbClr val="CC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19" name="AutoShape 37"/>
              <p:cNvSpPr>
                <a:spLocks noChangeArrowheads="1"/>
              </p:cNvSpPr>
              <p:nvPr/>
            </p:nvSpPr>
            <p:spPr bwMode="auto">
              <a:xfrm>
                <a:off x="1126" y="2601"/>
                <a:ext cx="227" cy="227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0 h 21600"/>
                  <a:gd name="T4" fmla="*/ 0 w 21600"/>
                  <a:gd name="T5" fmla="*/ 1 h 21600"/>
                  <a:gd name="T6" fmla="*/ 0 w 21600"/>
                  <a:gd name="T7" fmla="*/ 2 h 21600"/>
                  <a:gd name="T8" fmla="*/ 1 w 21600"/>
                  <a:gd name="T9" fmla="*/ 2 h 21600"/>
                  <a:gd name="T10" fmla="*/ 2 w 21600"/>
                  <a:gd name="T11" fmla="*/ 2 h 21600"/>
                  <a:gd name="T12" fmla="*/ 2 w 21600"/>
                  <a:gd name="T13" fmla="*/ 1 h 21600"/>
                  <a:gd name="T14" fmla="*/ 2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40 w 21600"/>
                  <a:gd name="T25" fmla="*/ 3140 h 21600"/>
                  <a:gd name="T26" fmla="*/ 18460 w 21600"/>
                  <a:gd name="T27" fmla="*/ 1846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855" y="10800"/>
                    </a:moveTo>
                    <a:cubicBezTo>
                      <a:pt x="2855" y="15188"/>
                      <a:pt x="6412" y="18745"/>
                      <a:pt x="10800" y="18745"/>
                    </a:cubicBezTo>
                    <a:cubicBezTo>
                      <a:pt x="15188" y="18745"/>
                      <a:pt x="18745" y="15188"/>
                      <a:pt x="18745" y="10800"/>
                    </a:cubicBezTo>
                    <a:cubicBezTo>
                      <a:pt x="18745" y="6412"/>
                      <a:pt x="15188" y="2855"/>
                      <a:pt x="10800" y="2855"/>
                    </a:cubicBezTo>
                    <a:cubicBezTo>
                      <a:pt x="6412" y="2855"/>
                      <a:pt x="2855" y="6412"/>
                      <a:pt x="2855" y="10800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ffectLst>
                <a:prstShdw prst="shdw17" dist="17961" dir="2700000">
                  <a:srgbClr val="5A5A5A"/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20" name="Oval 38"/>
              <p:cNvSpPr>
                <a:spLocks noChangeArrowheads="1"/>
              </p:cNvSpPr>
              <p:nvPr/>
            </p:nvSpPr>
            <p:spPr bwMode="auto">
              <a:xfrm>
                <a:off x="1137" y="2612"/>
                <a:ext cx="181" cy="18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96969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21" name="未知"/>
              <p:cNvSpPr/>
              <p:nvPr/>
            </p:nvSpPr>
            <p:spPr bwMode="auto">
              <a:xfrm rot="-2055725">
                <a:off x="1533" y="2553"/>
                <a:ext cx="240" cy="96"/>
              </a:xfrm>
              <a:custGeom>
                <a:avLst/>
                <a:gdLst>
                  <a:gd name="T0" fmla="*/ 0 w 240"/>
                  <a:gd name="T1" fmla="*/ 0 h 96"/>
                  <a:gd name="T2" fmla="*/ 144 w 240"/>
                  <a:gd name="T3" fmla="*/ 0 h 96"/>
                  <a:gd name="T4" fmla="*/ 240 w 240"/>
                  <a:gd name="T5" fmla="*/ 48 h 96"/>
                  <a:gd name="T6" fmla="*/ 144 w 240"/>
                  <a:gd name="T7" fmla="*/ 96 h 96"/>
                  <a:gd name="T8" fmla="*/ 0 w 240"/>
                  <a:gd name="T9" fmla="*/ 96 h 96"/>
                  <a:gd name="T10" fmla="*/ 0 w 240"/>
                  <a:gd name="T11" fmla="*/ 0 h 9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0"/>
                  <a:gd name="T19" fmla="*/ 0 h 96"/>
                  <a:gd name="T20" fmla="*/ 240 w 240"/>
                  <a:gd name="T21" fmla="*/ 96 h 9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0" h="96">
                    <a:moveTo>
                      <a:pt x="0" y="0"/>
                    </a:moveTo>
                    <a:lnTo>
                      <a:pt x="144" y="0"/>
                    </a:lnTo>
                    <a:lnTo>
                      <a:pt x="240" y="48"/>
                    </a:lnTo>
                    <a:lnTo>
                      <a:pt x="144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22" name="未知"/>
              <p:cNvSpPr/>
              <p:nvPr/>
            </p:nvSpPr>
            <p:spPr bwMode="auto">
              <a:xfrm rot="5400000">
                <a:off x="1113" y="2865"/>
                <a:ext cx="240" cy="96"/>
              </a:xfrm>
              <a:custGeom>
                <a:avLst/>
                <a:gdLst>
                  <a:gd name="T0" fmla="*/ 0 w 240"/>
                  <a:gd name="T1" fmla="*/ 0 h 96"/>
                  <a:gd name="T2" fmla="*/ 144 w 240"/>
                  <a:gd name="T3" fmla="*/ 0 h 96"/>
                  <a:gd name="T4" fmla="*/ 240 w 240"/>
                  <a:gd name="T5" fmla="*/ 48 h 96"/>
                  <a:gd name="T6" fmla="*/ 144 w 240"/>
                  <a:gd name="T7" fmla="*/ 96 h 96"/>
                  <a:gd name="T8" fmla="*/ 0 w 240"/>
                  <a:gd name="T9" fmla="*/ 96 h 96"/>
                  <a:gd name="T10" fmla="*/ 0 w 240"/>
                  <a:gd name="T11" fmla="*/ 0 h 9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0"/>
                  <a:gd name="T19" fmla="*/ 0 h 96"/>
                  <a:gd name="T20" fmla="*/ 240 w 240"/>
                  <a:gd name="T21" fmla="*/ 96 h 9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0" h="96">
                    <a:moveTo>
                      <a:pt x="0" y="0"/>
                    </a:moveTo>
                    <a:lnTo>
                      <a:pt x="144" y="0"/>
                    </a:lnTo>
                    <a:lnTo>
                      <a:pt x="240" y="48"/>
                    </a:lnTo>
                    <a:lnTo>
                      <a:pt x="144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23" name="AutoShape 41"/>
              <p:cNvSpPr>
                <a:spLocks noChangeArrowheads="1"/>
              </p:cNvSpPr>
              <p:nvPr/>
            </p:nvSpPr>
            <p:spPr bwMode="auto">
              <a:xfrm flipH="1">
                <a:off x="2877" y="2169"/>
                <a:ext cx="384" cy="4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24" name="Rectangle 42"/>
              <p:cNvSpPr>
                <a:spLocks noChangeArrowheads="1"/>
              </p:cNvSpPr>
              <p:nvPr/>
            </p:nvSpPr>
            <p:spPr bwMode="auto">
              <a:xfrm flipH="1">
                <a:off x="2529" y="2145"/>
                <a:ext cx="480" cy="96"/>
              </a:xfrm>
              <a:prstGeom prst="rect">
                <a:avLst/>
              </a:prstGeom>
              <a:solidFill>
                <a:srgbClr val="FF0066"/>
              </a:solidFill>
              <a:ln w="9525">
                <a:solidFill>
                  <a:srgbClr val="FF0066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grpSp>
            <p:nvGrpSpPr>
              <p:cNvPr id="46125" name="Group 43"/>
              <p:cNvGrpSpPr/>
              <p:nvPr/>
            </p:nvGrpSpPr>
            <p:grpSpPr bwMode="auto">
              <a:xfrm flipH="1">
                <a:off x="2529" y="3129"/>
                <a:ext cx="768" cy="96"/>
                <a:chOff x="0" y="0"/>
                <a:chExt cx="768" cy="96"/>
              </a:xfrm>
            </p:grpSpPr>
            <p:sp>
              <p:nvSpPr>
                <p:cNvPr id="46128" name="AutoShape 44"/>
                <p:cNvSpPr>
                  <a:spLocks noChangeArrowheads="1"/>
                </p:cNvSpPr>
                <p:nvPr/>
              </p:nvSpPr>
              <p:spPr bwMode="auto">
                <a:xfrm>
                  <a:off x="0" y="24"/>
                  <a:ext cx="384" cy="4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ECFF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 b="1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46129" name="Rectangle 45"/>
                <p:cNvSpPr>
                  <a:spLocks noChangeArrowheads="1"/>
                </p:cNvSpPr>
                <p:nvPr/>
              </p:nvSpPr>
              <p:spPr bwMode="auto">
                <a:xfrm>
                  <a:off x="288" y="0"/>
                  <a:ext cx="480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/>
                <a:p>
                  <a:endParaRPr lang="zh-CN" altLang="en-US" b="1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</p:grpSp>
          <p:sp>
            <p:nvSpPr>
              <p:cNvPr id="46126" name="未知"/>
              <p:cNvSpPr/>
              <p:nvPr/>
            </p:nvSpPr>
            <p:spPr bwMode="auto">
              <a:xfrm>
                <a:off x="1658" y="2179"/>
                <a:ext cx="979" cy="429"/>
              </a:xfrm>
              <a:custGeom>
                <a:avLst/>
                <a:gdLst>
                  <a:gd name="T0" fmla="*/ 979 w 931"/>
                  <a:gd name="T1" fmla="*/ 8 h 777"/>
                  <a:gd name="T2" fmla="*/ 778 w 931"/>
                  <a:gd name="T3" fmla="*/ 19 h 777"/>
                  <a:gd name="T4" fmla="*/ 482 w 931"/>
                  <a:gd name="T5" fmla="*/ 122 h 777"/>
                  <a:gd name="T6" fmla="*/ 470 w 931"/>
                  <a:gd name="T7" fmla="*/ 270 h 777"/>
                  <a:gd name="T8" fmla="*/ 660 w 931"/>
                  <a:gd name="T9" fmla="*/ 295 h 777"/>
                  <a:gd name="T10" fmla="*/ 835 w 931"/>
                  <a:gd name="T11" fmla="*/ 225 h 777"/>
                  <a:gd name="T12" fmla="*/ 775 w 931"/>
                  <a:gd name="T13" fmla="*/ 131 h 777"/>
                  <a:gd name="T14" fmla="*/ 548 w 931"/>
                  <a:gd name="T15" fmla="*/ 73 h 777"/>
                  <a:gd name="T16" fmla="*/ 280 w 931"/>
                  <a:gd name="T17" fmla="*/ 177 h 777"/>
                  <a:gd name="T18" fmla="*/ 43 w 931"/>
                  <a:gd name="T19" fmla="*/ 389 h 777"/>
                  <a:gd name="T20" fmla="*/ 23 w 931"/>
                  <a:gd name="T21" fmla="*/ 421 h 77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31"/>
                  <a:gd name="T34" fmla="*/ 0 h 777"/>
                  <a:gd name="T35" fmla="*/ 931 w 931"/>
                  <a:gd name="T36" fmla="*/ 777 h 77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31" h="777">
                    <a:moveTo>
                      <a:pt x="931" y="14"/>
                    </a:moveTo>
                    <a:cubicBezTo>
                      <a:pt x="897" y="17"/>
                      <a:pt x="819" y="0"/>
                      <a:pt x="740" y="34"/>
                    </a:cubicBezTo>
                    <a:cubicBezTo>
                      <a:pt x="661" y="68"/>
                      <a:pt x="507" y="145"/>
                      <a:pt x="458" y="221"/>
                    </a:cubicBezTo>
                    <a:cubicBezTo>
                      <a:pt x="409" y="297"/>
                      <a:pt x="419" y="437"/>
                      <a:pt x="447" y="489"/>
                    </a:cubicBezTo>
                    <a:cubicBezTo>
                      <a:pt x="475" y="542"/>
                      <a:pt x="570" y="548"/>
                      <a:pt x="628" y="534"/>
                    </a:cubicBezTo>
                    <a:cubicBezTo>
                      <a:pt x="686" y="521"/>
                      <a:pt x="776" y="456"/>
                      <a:pt x="794" y="407"/>
                    </a:cubicBezTo>
                    <a:cubicBezTo>
                      <a:pt x="812" y="358"/>
                      <a:pt x="782" y="284"/>
                      <a:pt x="737" y="238"/>
                    </a:cubicBezTo>
                    <a:cubicBezTo>
                      <a:pt x="691" y="192"/>
                      <a:pt x="599" y="119"/>
                      <a:pt x="521" y="133"/>
                    </a:cubicBezTo>
                    <a:cubicBezTo>
                      <a:pt x="442" y="146"/>
                      <a:pt x="346" y="226"/>
                      <a:pt x="266" y="321"/>
                    </a:cubicBezTo>
                    <a:cubicBezTo>
                      <a:pt x="186" y="416"/>
                      <a:pt x="81" y="630"/>
                      <a:pt x="41" y="704"/>
                    </a:cubicBezTo>
                    <a:cubicBezTo>
                      <a:pt x="0" y="777"/>
                      <a:pt x="26" y="751"/>
                      <a:pt x="22" y="762"/>
                    </a:cubicBezTo>
                  </a:path>
                </a:pathLst>
              </a:custGeom>
              <a:noFill/>
              <a:ln w="76200" cmpd="sng">
                <a:solidFill>
                  <a:srgbClr val="FF006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127" name="未知"/>
              <p:cNvSpPr/>
              <p:nvPr/>
            </p:nvSpPr>
            <p:spPr bwMode="auto">
              <a:xfrm>
                <a:off x="1203" y="2877"/>
                <a:ext cx="1458" cy="312"/>
              </a:xfrm>
              <a:custGeom>
                <a:avLst/>
                <a:gdLst>
                  <a:gd name="T0" fmla="*/ 41 w 1062"/>
                  <a:gd name="T1" fmla="*/ 0 h 624"/>
                  <a:gd name="T2" fmla="*/ 74 w 1062"/>
                  <a:gd name="T3" fmla="*/ 162 h 624"/>
                  <a:gd name="T4" fmla="*/ 486 w 1062"/>
                  <a:gd name="T5" fmla="*/ 240 h 624"/>
                  <a:gd name="T6" fmla="*/ 815 w 1062"/>
                  <a:gd name="T7" fmla="*/ 180 h 624"/>
                  <a:gd name="T8" fmla="*/ 750 w 1062"/>
                  <a:gd name="T9" fmla="*/ 90 h 624"/>
                  <a:gd name="T10" fmla="*/ 486 w 1062"/>
                  <a:gd name="T11" fmla="*/ 48 h 624"/>
                  <a:gd name="T12" fmla="*/ 321 w 1062"/>
                  <a:gd name="T13" fmla="*/ 114 h 624"/>
                  <a:gd name="T14" fmla="*/ 338 w 1062"/>
                  <a:gd name="T15" fmla="*/ 234 h 624"/>
                  <a:gd name="T16" fmla="*/ 733 w 1062"/>
                  <a:gd name="T17" fmla="*/ 300 h 624"/>
                  <a:gd name="T18" fmla="*/ 1343 w 1062"/>
                  <a:gd name="T19" fmla="*/ 306 h 624"/>
                  <a:gd name="T20" fmla="*/ 1425 w 1062"/>
                  <a:gd name="T21" fmla="*/ 300 h 62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62"/>
                  <a:gd name="T34" fmla="*/ 0 h 624"/>
                  <a:gd name="T35" fmla="*/ 1062 w 1062"/>
                  <a:gd name="T36" fmla="*/ 624 h 62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62" h="624">
                    <a:moveTo>
                      <a:pt x="30" y="0"/>
                    </a:moveTo>
                    <a:cubicBezTo>
                      <a:pt x="15" y="122"/>
                      <a:pt x="0" y="244"/>
                      <a:pt x="54" y="324"/>
                    </a:cubicBezTo>
                    <a:cubicBezTo>
                      <a:pt x="108" y="404"/>
                      <a:pt x="264" y="474"/>
                      <a:pt x="354" y="480"/>
                    </a:cubicBezTo>
                    <a:cubicBezTo>
                      <a:pt x="444" y="486"/>
                      <a:pt x="562" y="410"/>
                      <a:pt x="594" y="360"/>
                    </a:cubicBezTo>
                    <a:cubicBezTo>
                      <a:pt x="626" y="310"/>
                      <a:pt x="586" y="224"/>
                      <a:pt x="546" y="180"/>
                    </a:cubicBezTo>
                    <a:cubicBezTo>
                      <a:pt x="506" y="136"/>
                      <a:pt x="406" y="88"/>
                      <a:pt x="354" y="96"/>
                    </a:cubicBezTo>
                    <a:cubicBezTo>
                      <a:pt x="302" y="104"/>
                      <a:pt x="252" y="166"/>
                      <a:pt x="234" y="228"/>
                    </a:cubicBezTo>
                    <a:cubicBezTo>
                      <a:pt x="216" y="290"/>
                      <a:pt x="196" y="406"/>
                      <a:pt x="246" y="468"/>
                    </a:cubicBezTo>
                    <a:cubicBezTo>
                      <a:pt x="296" y="530"/>
                      <a:pt x="412" y="576"/>
                      <a:pt x="534" y="600"/>
                    </a:cubicBezTo>
                    <a:cubicBezTo>
                      <a:pt x="656" y="624"/>
                      <a:pt x="894" y="612"/>
                      <a:pt x="978" y="612"/>
                    </a:cubicBezTo>
                    <a:cubicBezTo>
                      <a:pt x="1062" y="612"/>
                      <a:pt x="1026" y="602"/>
                      <a:pt x="1038" y="600"/>
                    </a:cubicBezTo>
                  </a:path>
                </a:pathLst>
              </a:custGeom>
              <a:noFill/>
              <a:ln w="76200" cmpd="sng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0000FF"/>
                  </a:solidFill>
                  <a:latin typeface="+mn-ea"/>
                </a:endParaRPr>
              </a:p>
            </p:txBody>
          </p:sp>
        </p:grpSp>
        <p:sp>
          <p:nvSpPr>
            <p:cNvPr id="46087" name="Rectangle 49"/>
            <p:cNvSpPr>
              <a:spLocks noChangeArrowheads="1"/>
            </p:cNvSpPr>
            <p:nvPr/>
          </p:nvSpPr>
          <p:spPr bwMode="auto">
            <a:xfrm>
              <a:off x="5921" y="2683"/>
              <a:ext cx="8196" cy="348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800" b="1" dirty="0" smtClean="0">
                  <a:solidFill>
                    <a:srgbClr val="0000FF"/>
                  </a:solidFill>
                  <a:latin typeface="+mj-ea"/>
                  <a:ea typeface="+mj-ea"/>
                  <a:sym typeface="Symbol" panose="05050102010706020507" pitchFamily="18" charset="2"/>
                </a:rPr>
                <a:t>打到二极管</a:t>
              </a:r>
              <a:r>
                <a:rPr lang="zh-CN" sz="2800" b="1" dirty="0" smtClean="0">
                  <a:solidFill>
                    <a:srgbClr val="0000FF"/>
                  </a:solidFill>
                  <a:latin typeface="+mj-ea"/>
                  <a:ea typeface="+mj-ea"/>
                  <a:sym typeface="Symbol" panose="05050102010706020507" pitchFamily="18" charset="2"/>
                </a:rPr>
                <a:t>挡</a:t>
              </a:r>
              <a:r>
                <a:rPr lang="zh-CN" sz="2800" b="1" dirty="0">
                  <a:solidFill>
                    <a:srgbClr val="0000FF"/>
                  </a:solidFill>
                  <a:latin typeface="+mj-ea"/>
                  <a:ea typeface="+mj-ea"/>
                  <a:sym typeface="Symbol" panose="05050102010706020507" pitchFamily="18" charset="2"/>
                </a:rPr>
                <a:t>进行</a:t>
              </a:r>
              <a:r>
                <a:rPr lang="zh-CN" sz="2800" b="1" dirty="0" smtClean="0">
                  <a:solidFill>
                    <a:srgbClr val="0000FF"/>
                  </a:solidFill>
                  <a:latin typeface="+mj-ea"/>
                  <a:ea typeface="+mj-ea"/>
                  <a:sym typeface="Symbol" panose="05050102010706020507" pitchFamily="18" charset="2"/>
                </a:rPr>
                <a:t>测量</a:t>
              </a:r>
              <a:r>
                <a:rPr lang="zh-CN" altLang="en-US" sz="2800" b="1" dirty="0">
                  <a:solidFill>
                    <a:srgbClr val="0000FF"/>
                  </a:solidFill>
                  <a:latin typeface="+mj-ea"/>
                  <a:ea typeface="+mj-ea"/>
                  <a:sym typeface="Symbol" panose="05050102010706020507" pitchFamily="18" charset="2"/>
                </a:rPr>
                <a:t>，</a:t>
              </a:r>
              <a:r>
                <a:rPr lang="zh-CN" sz="2800" b="1" dirty="0" smtClean="0">
                  <a:solidFill>
                    <a:srgbClr val="0000FF"/>
                  </a:solidFill>
                  <a:latin typeface="+mj-ea"/>
                  <a:ea typeface="+mj-ea"/>
                  <a:sym typeface="Symbol" panose="05050102010706020507" pitchFamily="18" charset="2"/>
                </a:rPr>
                <a:t>红笔接</a:t>
              </a:r>
              <a:r>
                <a:rPr lang="zh-CN" sz="2800" b="1" dirty="0" smtClean="0">
                  <a:solidFill>
                    <a:srgbClr val="FF0000"/>
                  </a:solidFill>
                  <a:latin typeface="+mj-ea"/>
                  <a:ea typeface="+mj-ea"/>
                  <a:sym typeface="Symbol" panose="05050102010706020507" pitchFamily="18" charset="2"/>
                </a:rPr>
                <a:t>正</a:t>
              </a:r>
              <a:r>
                <a:rPr lang="zh-CN" sz="2800" b="1" dirty="0" smtClean="0">
                  <a:solidFill>
                    <a:srgbClr val="0000FF"/>
                  </a:solidFill>
                  <a:latin typeface="+mj-ea"/>
                  <a:ea typeface="+mj-ea"/>
                  <a:sym typeface="Symbol" panose="05050102010706020507" pitchFamily="18" charset="2"/>
                </a:rPr>
                <a:t>极</a:t>
              </a:r>
              <a:r>
                <a:rPr lang="zh-CN" altLang="en-US" sz="2800" b="1" dirty="0" smtClean="0">
                  <a:solidFill>
                    <a:srgbClr val="0000FF"/>
                  </a:solidFill>
                  <a:latin typeface="+mj-ea"/>
                  <a:ea typeface="+mj-ea"/>
                  <a:sym typeface="Symbol" panose="05050102010706020507" pitchFamily="18" charset="2"/>
                </a:rPr>
                <a:t>，</a:t>
              </a:r>
              <a:r>
                <a:rPr lang="zh-CN" sz="2800" b="1" dirty="0" smtClean="0">
                  <a:solidFill>
                    <a:srgbClr val="0000FF"/>
                  </a:solidFill>
                  <a:latin typeface="+mj-ea"/>
                  <a:ea typeface="+mj-ea"/>
                  <a:sym typeface="Symbol" panose="05050102010706020507" pitchFamily="18" charset="2"/>
                </a:rPr>
                <a:t>黑笔接</a:t>
              </a:r>
              <a:r>
                <a:rPr lang="zh-CN" sz="2800" b="1" dirty="0" smtClean="0">
                  <a:latin typeface="+mj-ea"/>
                  <a:ea typeface="+mj-ea"/>
                  <a:sym typeface="Symbol" panose="05050102010706020507" pitchFamily="18" charset="2"/>
                </a:rPr>
                <a:t>负</a:t>
              </a:r>
              <a:r>
                <a:rPr lang="zh-CN" sz="2800" b="1" dirty="0" smtClean="0">
                  <a:solidFill>
                    <a:srgbClr val="0000FF"/>
                  </a:solidFill>
                  <a:latin typeface="+mj-ea"/>
                  <a:ea typeface="+mj-ea"/>
                  <a:sym typeface="Symbol" panose="05050102010706020507" pitchFamily="18" charset="2"/>
                </a:rPr>
                <a:t>极</a:t>
              </a:r>
              <a:r>
                <a:rPr lang="zh-CN" altLang="en-US" sz="2800" b="1" dirty="0" smtClean="0">
                  <a:solidFill>
                    <a:srgbClr val="0000FF"/>
                  </a:solidFill>
                  <a:latin typeface="+mj-ea"/>
                  <a:ea typeface="+mj-ea"/>
                  <a:sym typeface="Symbol" panose="05050102010706020507" pitchFamily="18" charset="2"/>
                </a:rPr>
                <a:t>：</a:t>
              </a:r>
              <a:endParaRPr lang="en-US" altLang="zh-CN" sz="2800" b="1" dirty="0" smtClean="0">
                <a:solidFill>
                  <a:srgbClr val="0000FF"/>
                </a:solidFill>
                <a:latin typeface="+mj-ea"/>
                <a:ea typeface="+mj-ea"/>
                <a:sym typeface="Symbol" panose="05050102010706020507" pitchFamily="18" charset="2"/>
              </a:endParaRPr>
            </a:p>
            <a:p>
              <a:pPr marL="914400" lvl="1" indent="-457200" algn="just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lang="zh-CN" altLang="en-US" sz="2500" b="1" dirty="0" smtClean="0">
                  <a:solidFill>
                    <a:schemeClr val="accent1"/>
                  </a:solidFill>
                  <a:latin typeface="+mj-ea"/>
                  <a:ea typeface="+mj-ea"/>
                  <a:sym typeface="Symbol" panose="05050102010706020507" pitchFamily="18" charset="2"/>
                </a:rPr>
                <a:t>好坏</a:t>
              </a:r>
              <a:endParaRPr lang="en-US" altLang="zh-CN" sz="2500" b="1" dirty="0" smtClean="0">
                <a:solidFill>
                  <a:schemeClr val="accent1"/>
                </a:solidFill>
                <a:latin typeface="+mj-ea"/>
                <a:ea typeface="+mj-ea"/>
                <a:sym typeface="Symbol" panose="05050102010706020507" pitchFamily="18" charset="2"/>
              </a:endParaRPr>
            </a:p>
            <a:p>
              <a:pPr marL="914400" lvl="1" indent="-457200" algn="just">
                <a:lnSpc>
                  <a:spcPct val="130000"/>
                </a:lnSpc>
                <a:buFont typeface="Wingdings" panose="05000000000000000000" pitchFamily="2" charset="2"/>
                <a:buChar char="p"/>
              </a:pPr>
              <a:r>
                <a:rPr lang="zh-CN" altLang="en-US" sz="2500" b="1" dirty="0" smtClean="0">
                  <a:solidFill>
                    <a:schemeClr val="accent1"/>
                  </a:solidFill>
                  <a:latin typeface="+mj-ea"/>
                  <a:ea typeface="+mj-ea"/>
                  <a:sym typeface="Symbol" panose="05050102010706020507" pitchFamily="18" charset="2"/>
                </a:rPr>
                <a:t>正向压降</a:t>
              </a:r>
              <a:endParaRPr lang="zh-CN" altLang="en-US" sz="2500" b="1" dirty="0" smtClean="0">
                <a:solidFill>
                  <a:schemeClr val="accent1"/>
                </a:solidFill>
                <a:latin typeface="+mj-ea"/>
                <a:ea typeface="+mj-ea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altLang="zh-CN" dirty="0" smtClean="0"/>
              <a:t>1.6   LED</a:t>
            </a:r>
            <a:r>
              <a:rPr lang="zh-CN" altLang="en-US" dirty="0" smtClean="0"/>
              <a:t>数码管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97684" y="3921125"/>
            <a:ext cx="8460776" cy="2447147"/>
            <a:chOff x="453" y="2453"/>
            <a:chExt cx="13324" cy="3854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" y="2453"/>
              <a:ext cx="10773" cy="3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3" y="3170"/>
              <a:ext cx="2438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CN" altLang="en-US" sz="2400" b="1" dirty="0">
                  <a:solidFill>
                    <a:srgbClr val="FF0000"/>
                  </a:solidFill>
                  <a:latin typeface="+mj-ea"/>
                  <a:ea typeface="+mj-ea"/>
                </a:rPr>
                <a:t>共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阳极</a:t>
              </a:r>
              <a:endPara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endPara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CN" altLang="en-US" sz="2400" b="1" dirty="0">
                  <a:solidFill>
                    <a:srgbClr val="FF0000"/>
                  </a:solidFill>
                  <a:latin typeface="+mj-ea"/>
                  <a:ea typeface="+mj-ea"/>
                </a:rPr>
                <a:t>共阴极</a:t>
              </a:r>
              <a:endParaRPr lang="zh-CN" altLang="en-US" sz="24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5435" y="1560830"/>
            <a:ext cx="8411210" cy="1969770"/>
            <a:chOff x="482" y="7062"/>
            <a:chExt cx="13246" cy="3102"/>
          </a:xfrm>
        </p:grpSpPr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" y="7062"/>
              <a:ext cx="4649" cy="3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组合 4"/>
            <p:cNvGrpSpPr/>
            <p:nvPr/>
          </p:nvGrpSpPr>
          <p:grpSpPr>
            <a:xfrm>
              <a:off x="8404" y="7062"/>
              <a:ext cx="5324" cy="3102"/>
              <a:chOff x="179512" y="4784007"/>
              <a:chExt cx="3380909" cy="1872209"/>
            </a:xfrm>
          </p:grpSpPr>
          <p:pic>
            <p:nvPicPr>
              <p:cNvPr id="615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0222" y="4784007"/>
                <a:ext cx="1800199" cy="1872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5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512" y="4784008"/>
                <a:ext cx="1591073" cy="1872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482" y="7668"/>
              <a:ext cx="2749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CN" altLang="en-US" sz="2400" b="1" dirty="0">
                  <a:solidFill>
                    <a:srgbClr val="FF0000"/>
                  </a:solidFill>
                  <a:latin typeface="+mj-ea"/>
                  <a:ea typeface="+mj-ea"/>
                </a:rPr>
                <a:t>管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脚竖排</a:t>
              </a:r>
              <a:endPara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endPara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管脚横排</a:t>
              </a:r>
              <a:endParaRPr lang="zh-CN" altLang="en-US" sz="24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altLang="zh-CN" dirty="0" smtClean="0"/>
              <a:t>1.7  </a:t>
            </a:r>
            <a:r>
              <a:rPr lang="zh-CN" altLang="en-US" dirty="0" smtClean="0"/>
              <a:t>数码管检测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179512" y="1628801"/>
            <a:ext cx="4896544" cy="50373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共阴共阳</a:t>
            </a:r>
            <a:r>
              <a:rPr lang="zh-CN" altLang="en-US" sz="3600" dirty="0">
                <a:solidFill>
                  <a:srgbClr val="0000FF"/>
                </a:solidFill>
                <a:latin typeface="+mj-ea"/>
                <a:ea typeface="+mj-ea"/>
              </a:rPr>
              <a:t>判断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571500" indent="-51435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600" dirty="0" smtClean="0">
                <a:solidFill>
                  <a:srgbClr val="FF0000"/>
                </a:solidFill>
                <a:latin typeface="+mj-ea"/>
                <a:ea typeface="+mj-ea"/>
              </a:rPr>
              <a:t>找出</a:t>
            </a:r>
            <a:r>
              <a:rPr lang="zh-CN" altLang="en-US" sz="2600" dirty="0">
                <a:solidFill>
                  <a:srgbClr val="FF0000"/>
                </a:solidFill>
                <a:latin typeface="+mj-ea"/>
                <a:ea typeface="+mj-ea"/>
              </a:rPr>
              <a:t>公共</a:t>
            </a:r>
            <a:r>
              <a:rPr lang="zh-CN" altLang="en-US" sz="2600" dirty="0" smtClean="0">
                <a:solidFill>
                  <a:srgbClr val="FF0000"/>
                </a:solidFill>
                <a:latin typeface="+mj-ea"/>
                <a:ea typeface="+mj-ea"/>
              </a:rPr>
              <a:t>端：</a:t>
            </a:r>
            <a:endParaRPr lang="en-US" altLang="zh-CN" sz="2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971550" lvl="1" indent="-514350">
              <a:lnSpc>
                <a:spcPct val="130000"/>
              </a:lnSpc>
            </a:pPr>
            <a:r>
              <a:rPr lang="zh-CN" altLang="en-US" sz="2200" dirty="0" smtClean="0">
                <a:solidFill>
                  <a:srgbClr val="0000FF"/>
                </a:solidFill>
                <a:latin typeface="+mj-ea"/>
                <a:ea typeface="+mj-ea"/>
              </a:rPr>
              <a:t>引脚</a:t>
            </a:r>
            <a:r>
              <a:rPr lang="zh-CN" altLang="en-US" sz="2200" dirty="0">
                <a:solidFill>
                  <a:srgbClr val="0000FF"/>
                </a:solidFill>
                <a:latin typeface="+mj-ea"/>
                <a:ea typeface="+mj-ea"/>
              </a:rPr>
              <a:t>横排时</a:t>
            </a:r>
            <a:r>
              <a:rPr lang="zh-CN" altLang="en-US" sz="2200" dirty="0" smtClean="0">
                <a:solidFill>
                  <a:srgbClr val="0000FF"/>
                </a:solidFill>
                <a:latin typeface="+mj-ea"/>
                <a:ea typeface="+mj-ea"/>
              </a:rPr>
              <a:t>，中间管脚为公共端</a:t>
            </a:r>
            <a:endParaRPr lang="en-US" altLang="zh-CN" sz="22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971550" lvl="1" indent="-514350">
              <a:lnSpc>
                <a:spcPct val="130000"/>
              </a:lnSpc>
            </a:pPr>
            <a:r>
              <a:rPr lang="zh-CN" altLang="en-US" sz="2200" dirty="0" smtClean="0">
                <a:solidFill>
                  <a:srgbClr val="0000FF"/>
                </a:solidFill>
                <a:latin typeface="+mj-ea"/>
                <a:ea typeface="+mj-ea"/>
              </a:rPr>
              <a:t>引脚竖排时，小数点下管脚和斜对角为公共端</a:t>
            </a:r>
            <a:endParaRPr lang="en-US" altLang="zh-CN" sz="22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971550" lvl="1" indent="-514350">
              <a:lnSpc>
                <a:spcPct val="130000"/>
              </a:lnSpc>
            </a:pPr>
            <a:r>
              <a:rPr lang="zh-CN" altLang="en-US" sz="2200" dirty="0" smtClean="0">
                <a:solidFill>
                  <a:srgbClr val="0000FF"/>
                </a:solidFill>
                <a:latin typeface="+mj-ea"/>
                <a:ea typeface="+mj-ea"/>
              </a:rPr>
              <a:t>用</a:t>
            </a:r>
            <a:r>
              <a:rPr lang="zh-CN" altLang="en-US" sz="2200" dirty="0">
                <a:solidFill>
                  <a:srgbClr val="0000FF"/>
                </a:solidFill>
                <a:latin typeface="+mj-ea"/>
                <a:ea typeface="+mj-ea"/>
              </a:rPr>
              <a:t>万用表通断档</a:t>
            </a:r>
            <a:r>
              <a:rPr lang="zh-CN" altLang="en-US" sz="2200" dirty="0" smtClean="0">
                <a:solidFill>
                  <a:srgbClr val="0000FF"/>
                </a:solidFill>
                <a:latin typeface="+mj-ea"/>
                <a:ea typeface="+mj-ea"/>
              </a:rPr>
              <a:t>测试</a:t>
            </a:r>
            <a:endParaRPr lang="en-US" altLang="zh-CN" sz="22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571500" indent="-514350">
              <a:lnSpc>
                <a:spcPct val="130000"/>
              </a:lnSpc>
              <a:buFont typeface="+mj-ea"/>
              <a:buAutoNum type="circleNumDbPlain" startAt="2"/>
            </a:pPr>
            <a:r>
              <a:rPr lang="zh-CN" altLang="en-US" sz="2500" dirty="0" smtClean="0">
                <a:solidFill>
                  <a:srgbClr val="FF0000"/>
                </a:solidFill>
                <a:latin typeface="+mj-ea"/>
                <a:ea typeface="+mj-ea"/>
                <a:sym typeface="+mn-ea"/>
              </a:rPr>
              <a:t>万用表          档，</a:t>
            </a:r>
            <a:r>
              <a:rPr lang="zh-CN" altLang="en-US" sz="2500" dirty="0" smtClean="0">
                <a:solidFill>
                  <a:srgbClr val="FF0000"/>
                </a:solidFill>
                <a:latin typeface="+mj-ea"/>
                <a:ea typeface="+mj-ea"/>
              </a:rPr>
              <a:t>黑表笔接公共端，数码</a:t>
            </a:r>
            <a:r>
              <a:rPr lang="zh-CN" altLang="en-US" sz="2500" dirty="0">
                <a:solidFill>
                  <a:srgbClr val="FF0000"/>
                </a:solidFill>
                <a:latin typeface="+mj-ea"/>
                <a:ea typeface="+mj-ea"/>
              </a:rPr>
              <a:t>管点</a:t>
            </a:r>
            <a:r>
              <a:rPr lang="zh-CN" altLang="en-US" sz="2500" dirty="0" smtClean="0">
                <a:solidFill>
                  <a:srgbClr val="FF0000"/>
                </a:solidFill>
                <a:latin typeface="+mj-ea"/>
                <a:ea typeface="+mj-ea"/>
              </a:rPr>
              <a:t>亮是</a:t>
            </a:r>
            <a:r>
              <a:rPr lang="zh-CN" altLang="en-US" sz="2500" dirty="0">
                <a:solidFill>
                  <a:srgbClr val="FF0000"/>
                </a:solidFill>
                <a:latin typeface="+mj-ea"/>
                <a:ea typeface="+mj-ea"/>
              </a:rPr>
              <a:t>共阴极</a:t>
            </a:r>
            <a:r>
              <a:rPr lang="zh-CN" altLang="en-US" sz="2500" dirty="0" smtClean="0">
                <a:solidFill>
                  <a:srgbClr val="FF0000"/>
                </a:solidFill>
                <a:latin typeface="+mj-ea"/>
                <a:ea typeface="+mj-ea"/>
              </a:rPr>
              <a:t>管。反之，红表笔接公共端，数码管点亮是共阳极管</a:t>
            </a:r>
            <a:endParaRPr lang="zh-CN" altLang="en-US" sz="25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133" y="4631318"/>
            <a:ext cx="571500" cy="360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5148064" y="1556792"/>
            <a:ext cx="3766939" cy="5109383"/>
            <a:chOff x="4860032" y="1556792"/>
            <a:chExt cx="4054971" cy="5109383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556792"/>
              <a:ext cx="1656184" cy="2520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1556792"/>
              <a:ext cx="2326779" cy="2520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221088"/>
              <a:ext cx="4054971" cy="2445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altLang="zh-CN" dirty="0" smtClean="0"/>
              <a:t>1.8  </a:t>
            </a:r>
            <a:r>
              <a:rPr lang="zh-CN" altLang="en-US" dirty="0" smtClean="0"/>
              <a:t>二极管总结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5195" y="1844675"/>
            <a:ext cx="5123180" cy="3824605"/>
          </a:xfrm>
        </p:spPr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mtClean="0">
                <a:solidFill>
                  <a:srgbClr val="0000FF"/>
                </a:solidFill>
                <a:latin typeface="+mj-ea"/>
                <a:ea typeface="+mj-ea"/>
              </a:rPr>
              <a:t>二极管型号与命名</a:t>
            </a:r>
            <a:endParaRPr lang="en-US" altLang="zh-CN" smtClean="0">
              <a:solidFill>
                <a:srgbClr val="0000FF"/>
              </a:solidFill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识别正负极方法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万用表测正向压降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判别数码管的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共阴共阳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endParaRPr lang="en-US" altLang="zh-CN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Text Box 2"/>
          <p:cNvSpPr txBox="1">
            <a:spLocks noChangeArrowheads="1"/>
          </p:cNvSpPr>
          <p:nvPr/>
        </p:nvSpPr>
        <p:spPr bwMode="auto">
          <a:xfrm>
            <a:off x="755650" y="1196752"/>
            <a:ext cx="7632700" cy="4893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1. 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符号</a:t>
            </a: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：   </a:t>
            </a:r>
            <a:endParaRPr kumimoji="1"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3300"/>
                </a:solidFill>
                <a:latin typeface="+mj-ea"/>
                <a:ea typeface="+mj-ea"/>
              </a:rPr>
              <a:t>            </a:t>
            </a:r>
            <a:r>
              <a:rPr kumimoji="1" lang="zh-CN" altLang="en-US" sz="2400" b="1" dirty="0" smtClean="0">
                <a:solidFill>
                  <a:srgbClr val="FF3300"/>
                </a:solidFill>
                <a:latin typeface="+mj-ea"/>
                <a:ea typeface="+mj-ea"/>
              </a:rPr>
              <a:t>  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NPN                          PNP</a:t>
            </a:r>
            <a:endParaRPr kumimoji="1"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457200" indent="-457200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. 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分类</a:t>
            </a: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：</a:t>
            </a:r>
            <a:endParaRPr kumimoji="1"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914400" lvl="1" indent="-45720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1" lang="zh-CN" altLang="en-US" sz="2200" b="1" dirty="0">
                <a:solidFill>
                  <a:srgbClr val="FF0000"/>
                </a:solidFill>
                <a:latin typeface="+mj-ea"/>
                <a:ea typeface="+mj-ea"/>
              </a:rPr>
              <a:t>   </a:t>
            </a:r>
            <a:r>
              <a:rPr kumimoji="1" lang="zh-CN" altLang="en-US" sz="2200" b="1" dirty="0" smtClean="0">
                <a:solidFill>
                  <a:srgbClr val="FF0000"/>
                </a:solidFill>
                <a:latin typeface="+mj-ea"/>
                <a:ea typeface="+mj-ea"/>
              </a:rPr>
              <a:t>高频</a:t>
            </a:r>
            <a:r>
              <a:rPr kumimoji="1" lang="zh-CN" altLang="en-US" sz="2200" b="1" dirty="0">
                <a:solidFill>
                  <a:srgbClr val="FF0000"/>
                </a:solidFill>
                <a:latin typeface="+mj-ea"/>
                <a:ea typeface="+mj-ea"/>
              </a:rPr>
              <a:t>/低频</a:t>
            </a:r>
            <a:endParaRPr kumimoji="1" lang="zh-CN" altLang="en-US" sz="2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914400" lvl="1" indent="-45720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1" lang="zh-CN" altLang="en-US" sz="2200" b="1" dirty="0">
                <a:solidFill>
                  <a:srgbClr val="FF0000"/>
                </a:solidFill>
                <a:latin typeface="+mj-ea"/>
                <a:ea typeface="+mj-ea"/>
              </a:rPr>
              <a:t>   </a:t>
            </a:r>
            <a:r>
              <a:rPr kumimoji="1" lang="zh-CN" altLang="en-US" sz="2200" b="1" dirty="0" smtClean="0">
                <a:solidFill>
                  <a:srgbClr val="FF0000"/>
                </a:solidFill>
                <a:latin typeface="+mj-ea"/>
                <a:ea typeface="+mj-ea"/>
              </a:rPr>
              <a:t>小</a:t>
            </a:r>
            <a:r>
              <a:rPr kumimoji="1" lang="zh-CN" altLang="en-US" sz="2200" b="1" dirty="0">
                <a:solidFill>
                  <a:srgbClr val="FF0000"/>
                </a:solidFill>
                <a:latin typeface="+mj-ea"/>
                <a:ea typeface="+mj-ea"/>
              </a:rPr>
              <a:t>功率/大功率</a:t>
            </a:r>
            <a:endParaRPr kumimoji="1" lang="zh-CN" altLang="en-US" sz="2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914400" lvl="1" indent="-45720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1" lang="en-US" altLang="zh-CN" sz="2200" b="1" dirty="0">
                <a:solidFill>
                  <a:srgbClr val="FF0000"/>
                </a:solidFill>
                <a:latin typeface="+mj-ea"/>
                <a:ea typeface="+mj-ea"/>
              </a:rPr>
              <a:t>   </a:t>
            </a:r>
            <a:r>
              <a:rPr kumimoji="1" lang="zh-CN" altLang="en-US" sz="2200" b="1" dirty="0" smtClean="0">
                <a:solidFill>
                  <a:srgbClr val="FF0000"/>
                </a:solidFill>
                <a:latin typeface="+mj-ea"/>
                <a:ea typeface="+mj-ea"/>
              </a:rPr>
              <a:t>硅</a:t>
            </a:r>
            <a:r>
              <a:rPr kumimoji="1" lang="zh-CN" altLang="en-US" sz="2200" b="1" dirty="0">
                <a:solidFill>
                  <a:srgbClr val="FF0000"/>
                </a:solidFill>
                <a:latin typeface="+mj-ea"/>
                <a:ea typeface="+mj-ea"/>
              </a:rPr>
              <a:t>管/锗</a:t>
            </a:r>
            <a:r>
              <a:rPr kumimoji="1" lang="zh-CN" altLang="en-US" sz="2200" b="1" dirty="0" smtClean="0">
                <a:solidFill>
                  <a:srgbClr val="FF0000"/>
                </a:solidFill>
                <a:latin typeface="+mj-ea"/>
                <a:ea typeface="+mj-ea"/>
              </a:rPr>
              <a:t>管</a:t>
            </a:r>
            <a:endParaRPr kumimoji="1" lang="en-US" altLang="zh-CN" sz="22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914400" lvl="1" indent="-45720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1" lang="en-US" altLang="zh-CN" sz="22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kumimoji="1" lang="en-US" altLang="zh-CN" sz="2200" b="1" dirty="0" smtClean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kumimoji="1" lang="zh-CN" altLang="en-US" sz="2200" b="1" dirty="0" smtClean="0">
                <a:solidFill>
                  <a:srgbClr val="FF0000"/>
                </a:solidFill>
                <a:latin typeface="+mj-ea"/>
                <a:ea typeface="+mj-ea"/>
              </a:rPr>
              <a:t>封装形式</a:t>
            </a:r>
            <a:endParaRPr kumimoji="1" lang="zh-CN" altLang="en-US" sz="2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457200" indent="-45720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.  作用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:</a:t>
            </a:r>
            <a:endParaRPr kumimoji="1"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+mj-ea"/>
                <a:ea typeface="+mj-ea"/>
              </a:rPr>
              <a:t>     </a:t>
            </a:r>
            <a:r>
              <a:rPr kumimoji="1" lang="zh-CN" altLang="en-US" sz="2200" b="1" dirty="0" smtClean="0">
                <a:solidFill>
                  <a:srgbClr val="FF0000"/>
                </a:solidFill>
                <a:latin typeface="+mj-ea"/>
                <a:ea typeface="+mj-ea"/>
              </a:rPr>
              <a:t>放大、开关</a:t>
            </a:r>
            <a:endParaRPr kumimoji="1" lang="zh-CN" altLang="en-US" sz="2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257996" y="1412776"/>
            <a:ext cx="1169988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8099" y="1340297"/>
            <a:ext cx="11922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2771800" y="188640"/>
            <a:ext cx="32399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kumimoji="1"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2.1   </a:t>
            </a:r>
            <a:r>
              <a:rPr kumimoji="1"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晶体管</a:t>
            </a:r>
            <a:endParaRPr kumimoji="1"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02483" y="3055616"/>
            <a:ext cx="4594212" cy="2985132"/>
            <a:chOff x="4067944" y="2782494"/>
            <a:chExt cx="4594212" cy="2224576"/>
          </a:xfrm>
        </p:grpSpPr>
        <p:sp>
          <p:nvSpPr>
            <p:cNvPr id="3" name="TextBox 2"/>
            <p:cNvSpPr txBox="1"/>
            <p:nvPr/>
          </p:nvSpPr>
          <p:spPr>
            <a:xfrm>
              <a:off x="4964255" y="4623672"/>
              <a:ext cx="1223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直插元件</a:t>
              </a:r>
              <a:endParaRPr lang="zh-CN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067944" y="2782494"/>
              <a:ext cx="4594212" cy="1841178"/>
              <a:chOff x="4067944" y="2782494"/>
              <a:chExt cx="4594212" cy="1841178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944" y="2782495"/>
                <a:ext cx="3084415" cy="18411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0531" y="2782494"/>
                <a:ext cx="1571625" cy="18411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7290531" y="4637738"/>
              <a:ext cx="1223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贴片元件</a:t>
              </a:r>
              <a:endParaRPr lang="zh-CN" altLang="en-US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1835696" y="139279"/>
            <a:ext cx="5327947" cy="7694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2.2  </a:t>
            </a:r>
            <a:r>
              <a:rPr kumimoji="1"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常见外形</a:t>
            </a:r>
            <a:endParaRPr kumimoji="1" lang="zh-CN" altLang="en-US" sz="4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3568" y="1268760"/>
            <a:ext cx="7704138" cy="5041082"/>
            <a:chOff x="827087" y="1342256"/>
            <a:chExt cx="7704138" cy="5041082"/>
          </a:xfrm>
        </p:grpSpPr>
        <p:pic>
          <p:nvPicPr>
            <p:cNvPr id="65540" name="Picture 4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4859338" y="1342256"/>
              <a:ext cx="3671887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1" name="Picture 5" descr="三极管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087" y="1342256"/>
              <a:ext cx="4032249" cy="2518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2" name="Picture 6" descr="三极管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088" y="3933825"/>
              <a:ext cx="4032249" cy="2449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3" name="Picture 7" descr="三极管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59337" y="3933824"/>
              <a:ext cx="3671887" cy="2449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059583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5400" b="1" dirty="0" smtClean="0"/>
              <a:t>常用电子元器件基础</a:t>
            </a:r>
            <a:endParaRPr lang="zh-CN" altLang="en-US" sz="5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837180" y="1056640"/>
            <a:ext cx="3469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实习项目一</a:t>
            </a:r>
            <a:endParaRPr lang="zh-CN" altLang="zh-CN" sz="3200" b="1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301006"/>
          </a:xfrm>
        </p:spPr>
        <p:txBody>
          <a:bodyPr/>
          <a:lstStyle/>
          <a:p>
            <a:r>
              <a:rPr lang="en-US" altLang="zh-CN" dirty="0" smtClean="0"/>
              <a:t>2.3  </a:t>
            </a:r>
            <a:r>
              <a:rPr lang="zh-CN" altLang="en-US" dirty="0" smtClean="0"/>
              <a:t>型号与命名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6489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58037"/>
            <a:ext cx="603885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948264" y="5589240"/>
            <a:ext cx="1800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使用时，如果不知其引脚定义，应查阅产品手册</a:t>
            </a:r>
            <a:endParaRPr lang="zh-CN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301006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2.4  </a:t>
            </a:r>
            <a:r>
              <a:rPr lang="zh-CN" altLang="en-US" dirty="0" smtClean="0">
                <a:latin typeface="+mj-ea"/>
              </a:rPr>
              <a:t>晶体管识别与检测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39752" y="1556792"/>
            <a:ext cx="4968552" cy="2376264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类型：  </a:t>
            </a:r>
            <a:r>
              <a:rPr lang="en-US" alt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NPN/PNP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rgbClr val="0000FF"/>
                </a:solidFill>
                <a:latin typeface="+mj-ea"/>
                <a:ea typeface="+mj-ea"/>
              </a:rPr>
              <a:t>管脚</a:t>
            </a: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位置： </a:t>
            </a:r>
            <a:r>
              <a:rPr lang="en-US" alt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e/b/c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放大倍数</a:t>
            </a:r>
            <a:endParaRPr lang="zh-CN" altLang="en-US" sz="3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4149080"/>
            <a:ext cx="806489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元器件手册：</a:t>
            </a:r>
            <a:endParaRPr lang="en-US" altLang="zh-CN" sz="28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1028700" lvl="1" indent="-5715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国内的：  百度， </a:t>
            </a:r>
            <a:r>
              <a:rPr lang="en-US" altLang="zh-CN" sz="2000" b="1" dirty="0" smtClean="0">
                <a:solidFill>
                  <a:srgbClr val="0000FF"/>
                </a:solidFill>
                <a:latin typeface="+mj-ea"/>
                <a:ea typeface="+mj-ea"/>
              </a:rPr>
              <a:t>21ic</a:t>
            </a: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hlinkClick r:id="rId1"/>
              </a:rPr>
              <a:t>https://</a:t>
            </a:r>
            <a:r>
              <a:rPr lang="en-US" altLang="zh-CN" sz="2000" b="1" dirty="0" smtClean="0">
                <a:solidFill>
                  <a:srgbClr val="0000FF"/>
                </a:solidFill>
                <a:latin typeface="+mj-ea"/>
                <a:ea typeface="+mj-ea"/>
                <a:hlinkClick r:id="rId1"/>
              </a:rPr>
              <a:t>www.21icsearch.com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1028700" lvl="1" indent="-5715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国外的：  </a:t>
            </a:r>
            <a:r>
              <a:rPr lang="en-US" altLang="zh-CN" sz="2000" b="1" dirty="0" smtClean="0">
                <a:solidFill>
                  <a:srgbClr val="0000FF"/>
                </a:solidFill>
                <a:latin typeface="+mj-ea"/>
                <a:ea typeface="+mj-ea"/>
              </a:rPr>
              <a:t>www.alldatesheet.com</a:t>
            </a:r>
            <a:endParaRPr lang="en-US" altLang="zh-CN" sz="20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571500" indent="-5715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万用表检测</a:t>
            </a:r>
            <a:endParaRPr lang="zh-CN" altLang="en-US" sz="28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altLang="zh-CN" dirty="0" smtClean="0"/>
              <a:t>2.4.1   </a:t>
            </a:r>
            <a:r>
              <a:rPr lang="zh-CN" altLang="en-US" dirty="0" smtClean="0"/>
              <a:t>数据手册查找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7504" y="1556792"/>
            <a:ext cx="66967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、百</a:t>
            </a:r>
            <a:r>
              <a:rPr lang="zh-CN" altLang="en-US" sz="3200" b="1" dirty="0" smtClean="0">
                <a:solidFill>
                  <a:srgbClr val="0000FF"/>
                </a:solidFill>
                <a:latin typeface="+mj-ea"/>
                <a:ea typeface="+mj-ea"/>
              </a:rPr>
              <a:t>度 </a:t>
            </a:r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9014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NPN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三极管 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709" y="1196752"/>
            <a:ext cx="4766763" cy="277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5496" y="4149080"/>
            <a:ext cx="83169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32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、</a:t>
            </a:r>
            <a:r>
              <a:rPr lang="en-US" altLang="zh-CN" sz="3200" b="1" dirty="0" smtClean="0">
                <a:solidFill>
                  <a:srgbClr val="FF0000"/>
                </a:solidFill>
                <a:latin typeface="+mj-ea"/>
                <a:ea typeface="+mj-ea"/>
                <a:hlinkClick r:id="rId2"/>
              </a:rPr>
              <a:t>https</a:t>
            </a:r>
            <a:r>
              <a:rPr lang="en-US" altLang="zh-CN" sz="3200" b="1" dirty="0">
                <a:solidFill>
                  <a:srgbClr val="FF0000"/>
                </a:solidFill>
                <a:latin typeface="+mj-ea"/>
                <a:ea typeface="+mj-ea"/>
                <a:hlinkClick r:id="rId2"/>
              </a:rPr>
              <a:t>://</a:t>
            </a:r>
            <a:r>
              <a:rPr lang="en-US" altLang="zh-CN" sz="3200" b="1" dirty="0" smtClean="0">
                <a:solidFill>
                  <a:srgbClr val="FF0000"/>
                </a:solidFill>
                <a:latin typeface="+mj-ea"/>
                <a:ea typeface="+mj-ea"/>
                <a:hlinkClick r:id="rId2"/>
              </a:rPr>
              <a:t>www.21icsearch.com</a:t>
            </a:r>
            <a:endParaRPr lang="en-US" altLang="zh-CN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05" y="4733854"/>
            <a:ext cx="3830405" cy="200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33855"/>
            <a:ext cx="2880320" cy="200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44624"/>
            <a:ext cx="9036496" cy="130100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j-ea"/>
              </a:rPr>
              <a:t>2.4.2 </a:t>
            </a:r>
            <a:r>
              <a:rPr lang="zh-CN" altLang="en-US" dirty="0" smtClean="0">
                <a:latin typeface="+mj-ea"/>
              </a:rPr>
              <a:t>万用表判断类型与管脚位置</a:t>
            </a:r>
            <a:endParaRPr lang="zh-CN" altLang="en-US" dirty="0">
              <a:latin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268380" y="3077344"/>
            <a:ext cx="0" cy="936104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1259632" y="2276872"/>
            <a:ext cx="2488468" cy="2518539"/>
            <a:chOff x="747192" y="1772816"/>
            <a:chExt cx="2488468" cy="2518539"/>
          </a:xfrm>
        </p:grpSpPr>
        <p:grpSp>
          <p:nvGrpSpPr>
            <p:cNvPr id="46" name="组合 45"/>
            <p:cNvGrpSpPr/>
            <p:nvPr/>
          </p:nvGrpSpPr>
          <p:grpSpPr>
            <a:xfrm>
              <a:off x="747192" y="1772816"/>
              <a:ext cx="2488468" cy="2324348"/>
              <a:chOff x="747192" y="1772816"/>
              <a:chExt cx="2488468" cy="2324348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747192" y="2132856"/>
                <a:ext cx="2096616" cy="1728192"/>
                <a:chOff x="747192" y="2132856"/>
                <a:chExt cx="2096616" cy="1728192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>
                  <a:off x="1691680" y="2492896"/>
                  <a:ext cx="0" cy="936104"/>
                </a:xfrm>
                <a:prstGeom prst="line">
                  <a:avLst/>
                </a:prstGeom>
                <a:ln w="762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 flipV="1">
                  <a:off x="1691680" y="2132856"/>
                  <a:ext cx="1008112" cy="828092"/>
                </a:xfrm>
                <a:prstGeom prst="line">
                  <a:avLst/>
                </a:prstGeom>
                <a:ln w="762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箭头连接符 11"/>
                <p:cNvCxnSpPr/>
                <p:nvPr/>
              </p:nvCxnSpPr>
              <p:spPr>
                <a:xfrm>
                  <a:off x="1691680" y="2960948"/>
                  <a:ext cx="1152128" cy="900100"/>
                </a:xfrm>
                <a:prstGeom prst="straightConnector1">
                  <a:avLst/>
                </a:prstGeom>
                <a:ln w="76200">
                  <a:solidFill>
                    <a:srgbClr val="0000FF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747192" y="2960948"/>
                  <a:ext cx="944488" cy="0"/>
                </a:xfrm>
                <a:prstGeom prst="line">
                  <a:avLst/>
                </a:prstGeom>
                <a:ln w="762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901068" y="2303425"/>
                <a:ext cx="3918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 smtClean="0">
                    <a:solidFill>
                      <a:srgbClr val="FF3399"/>
                    </a:solidFill>
                    <a:latin typeface="+mj-ea"/>
                    <a:ea typeface="+mj-ea"/>
                  </a:rPr>
                  <a:t>b</a:t>
                </a:r>
                <a:endParaRPr lang="zh-CN" altLang="en-US" sz="3600" b="1" dirty="0">
                  <a:solidFill>
                    <a:srgbClr val="FF3399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843808" y="3450833"/>
                <a:ext cx="3918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 smtClean="0">
                    <a:solidFill>
                      <a:srgbClr val="7030A0"/>
                    </a:solidFill>
                    <a:latin typeface="+mj-ea"/>
                    <a:ea typeface="+mj-ea"/>
                  </a:rPr>
                  <a:t>e</a:t>
                </a:r>
                <a:endParaRPr lang="zh-CN" altLang="en-US" sz="3600" b="1" dirty="0">
                  <a:solidFill>
                    <a:srgbClr val="7030A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699792" y="1772816"/>
                <a:ext cx="3918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 smtClean="0">
                    <a:solidFill>
                      <a:srgbClr val="00B050"/>
                    </a:solidFill>
                    <a:latin typeface="+mj-ea"/>
                    <a:ea typeface="+mj-ea"/>
                  </a:rPr>
                  <a:t>c</a:t>
                </a:r>
                <a:endParaRPr lang="zh-CN" altLang="en-US" sz="3600" b="1" dirty="0"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035224" y="3645024"/>
              <a:ext cx="1448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NPN</a:t>
              </a:r>
              <a:endParaRPr lang="zh-CN" altLang="en-US" sz="3600" b="1" dirty="0">
                <a:solidFill>
                  <a:srgbClr val="FF339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83568" y="5085184"/>
            <a:ext cx="7713240" cy="137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10000"/>
              </a:lnSpc>
              <a:buFont typeface="Wingdings" panose="05000000000000000000" charset="0"/>
              <a:buChar char="n"/>
            </a:pPr>
            <a:r>
              <a:rPr lang="zh-CN" altLang="en-US" sz="3200" b="1" dirty="0" smtClean="0">
                <a:solidFill>
                  <a:srgbClr val="FF3399"/>
                </a:solidFill>
                <a:latin typeface="+mj-ea"/>
                <a:ea typeface="+mj-ea"/>
                <a:sym typeface="+mn-ea"/>
              </a:rPr>
              <a:t>管脚位置判断：</a:t>
            </a:r>
            <a:r>
              <a:rPr lang="zh-CN" altLang="en-US" sz="3200" b="1" dirty="0" smtClean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+mj-ea"/>
                <a:ea typeface="+mj-ea"/>
                <a:sym typeface="+mn-ea"/>
              </a:rPr>
              <a:t>开启电压</a:t>
            </a:r>
            <a:endParaRPr lang="en-US" altLang="zh-CN" sz="32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发射极开启电压</a:t>
            </a:r>
            <a:r>
              <a:rPr lang="zh-CN" altLang="en-US" sz="3200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zh-CN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&gt; </a:t>
            </a:r>
            <a:r>
              <a:rPr lang="zh-CN" altLang="en-US" sz="3200" b="1" dirty="0">
                <a:solidFill>
                  <a:srgbClr val="0000FF"/>
                </a:solidFill>
                <a:latin typeface="+mj-ea"/>
                <a:ea typeface="+mj-ea"/>
              </a:rPr>
              <a:t>集电极开启电压</a:t>
            </a:r>
            <a:endParaRPr lang="en-US" altLang="zh-CN" sz="3200" b="1" dirty="0" smtClean="0">
              <a:solidFill>
                <a:srgbClr val="FF3399"/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35460" y="1628800"/>
            <a:ext cx="63367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charset="0"/>
              <a:buChar char="n"/>
            </a:pPr>
            <a:r>
              <a:rPr lang="zh-CN" altLang="en-US" sz="3600" b="1" dirty="0" smtClean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类型判断：</a:t>
            </a:r>
            <a:r>
              <a:rPr lang="zh-CN" altLang="en-US" sz="3600" b="1" dirty="0" smtClean="0">
                <a:solidFill>
                  <a:schemeClr val="accent1"/>
                </a:solidFill>
                <a:latin typeface="+mj-ea"/>
                <a:ea typeface="+mj-ea"/>
              </a:rPr>
              <a:t>万用表二极管档</a:t>
            </a:r>
            <a:endParaRPr lang="zh-CN" altLang="en-US" sz="36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507338" y="2670107"/>
            <a:ext cx="622523" cy="1601987"/>
            <a:chOff x="2507338" y="1878019"/>
            <a:chExt cx="622523" cy="1601987"/>
          </a:xfrm>
        </p:grpSpPr>
        <p:grpSp>
          <p:nvGrpSpPr>
            <p:cNvPr id="26" name="组合 25"/>
            <p:cNvGrpSpPr/>
            <p:nvPr/>
          </p:nvGrpSpPr>
          <p:grpSpPr>
            <a:xfrm>
              <a:off x="2507338" y="2004026"/>
              <a:ext cx="509595" cy="1338508"/>
              <a:chOff x="1994898" y="2292058"/>
              <a:chExt cx="509595" cy="1338508"/>
            </a:xfrm>
          </p:grpSpPr>
          <p:sp>
            <p:nvSpPr>
              <p:cNvPr id="13" name="流程图: 摘录 12"/>
              <p:cNvSpPr/>
              <p:nvPr/>
            </p:nvSpPr>
            <p:spPr>
              <a:xfrm rot="7616654">
                <a:off x="2072445" y="3198518"/>
                <a:ext cx="432048" cy="432048"/>
              </a:xfrm>
              <a:prstGeom prst="flowChartExtract">
                <a:avLst/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流程图: 摘录 13"/>
              <p:cNvSpPr/>
              <p:nvPr/>
            </p:nvSpPr>
            <p:spPr>
              <a:xfrm rot="3120857">
                <a:off x="1994898" y="2292058"/>
                <a:ext cx="432048" cy="432048"/>
              </a:xfrm>
              <a:prstGeom prst="flowChartExtract">
                <a:avLst/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56" name="直接连接符 55"/>
            <p:cNvCxnSpPr/>
            <p:nvPr/>
          </p:nvCxnSpPr>
          <p:spPr>
            <a:xfrm>
              <a:off x="2708176" y="1878019"/>
              <a:ext cx="360039" cy="38085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2862555" y="3088637"/>
              <a:ext cx="267306" cy="39136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5323840" y="2277110"/>
            <a:ext cx="2488565" cy="2518410"/>
            <a:chOff x="5004048" y="1844824"/>
            <a:chExt cx="2488468" cy="2518539"/>
          </a:xfrm>
        </p:grpSpPr>
        <p:grpSp>
          <p:nvGrpSpPr>
            <p:cNvPr id="47" name="组合 46"/>
            <p:cNvGrpSpPr/>
            <p:nvPr/>
          </p:nvGrpSpPr>
          <p:grpSpPr>
            <a:xfrm>
              <a:off x="5004048" y="1844824"/>
              <a:ext cx="2488468" cy="2518539"/>
              <a:chOff x="5004048" y="1844824"/>
              <a:chExt cx="2488468" cy="2518539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004048" y="2285256"/>
                <a:ext cx="2096616" cy="1728192"/>
                <a:chOff x="5004048" y="2285256"/>
                <a:chExt cx="2096616" cy="1728192"/>
              </a:xfrm>
            </p:grpSpPr>
            <p:cxnSp>
              <p:nvCxnSpPr>
                <p:cNvPr id="29" name="直接连接符 28"/>
                <p:cNvCxnSpPr/>
                <p:nvPr/>
              </p:nvCxnSpPr>
              <p:spPr>
                <a:xfrm flipV="1">
                  <a:off x="5948536" y="2285256"/>
                  <a:ext cx="1008112" cy="828092"/>
                </a:xfrm>
                <a:prstGeom prst="line">
                  <a:avLst/>
                </a:prstGeom>
                <a:ln w="762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/>
                <p:nvPr/>
              </p:nvCxnSpPr>
              <p:spPr>
                <a:xfrm rot="54000000">
                  <a:off x="5948536" y="3113348"/>
                  <a:ext cx="1152128" cy="900100"/>
                </a:xfrm>
                <a:prstGeom prst="straightConnector1">
                  <a:avLst/>
                </a:prstGeom>
                <a:ln w="76200">
                  <a:solidFill>
                    <a:srgbClr val="0000FF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5004048" y="3113348"/>
                  <a:ext cx="944488" cy="0"/>
                </a:xfrm>
                <a:prstGeom prst="line">
                  <a:avLst/>
                </a:prstGeom>
                <a:ln w="762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/>
              <p:cNvSpPr txBox="1"/>
              <p:nvPr/>
            </p:nvSpPr>
            <p:spPr>
              <a:xfrm>
                <a:off x="5084440" y="2455824"/>
                <a:ext cx="3918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 smtClean="0">
                    <a:solidFill>
                      <a:srgbClr val="FF3399"/>
                    </a:solidFill>
                    <a:latin typeface="+mj-ea"/>
                    <a:ea typeface="+mj-ea"/>
                  </a:rPr>
                  <a:t>b</a:t>
                </a:r>
                <a:endParaRPr lang="zh-CN" altLang="en-US" sz="3600" b="1" dirty="0">
                  <a:solidFill>
                    <a:srgbClr val="FF3399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100664" y="3717032"/>
                <a:ext cx="3918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 smtClean="0">
                    <a:solidFill>
                      <a:srgbClr val="7030A0"/>
                    </a:solidFill>
                    <a:latin typeface="+mj-ea"/>
                    <a:ea typeface="+mj-ea"/>
                  </a:rPr>
                  <a:t>e</a:t>
                </a:r>
                <a:endParaRPr lang="zh-CN" altLang="en-US" sz="3600" b="1" dirty="0">
                  <a:solidFill>
                    <a:srgbClr val="7030A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956648" y="1844824"/>
                <a:ext cx="3918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 smtClean="0">
                    <a:solidFill>
                      <a:srgbClr val="00B050"/>
                    </a:solidFill>
                    <a:latin typeface="+mj-ea"/>
                    <a:ea typeface="+mj-ea"/>
                  </a:rPr>
                  <a:t>c</a:t>
                </a:r>
                <a:endParaRPr lang="zh-CN" altLang="en-US" sz="3600" b="1" dirty="0">
                  <a:solidFill>
                    <a:srgbClr val="00B05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5260268" y="3717032"/>
              <a:ext cx="1218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FF3399"/>
                  </a:solidFill>
                  <a:latin typeface="+mj-ea"/>
                  <a:ea typeface="+mj-ea"/>
                </a:rPr>
                <a:t>PNP</a:t>
              </a:r>
              <a:endParaRPr lang="zh-CN" altLang="en-US" sz="3600" b="1" dirty="0">
                <a:solidFill>
                  <a:srgbClr val="FF339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438265" y="2880995"/>
            <a:ext cx="708660" cy="1348740"/>
            <a:chOff x="6438567" y="2088827"/>
            <a:chExt cx="708699" cy="1348556"/>
          </a:xfrm>
        </p:grpSpPr>
        <p:grpSp>
          <p:nvGrpSpPr>
            <p:cNvPr id="36" name="组合 35"/>
            <p:cNvGrpSpPr/>
            <p:nvPr/>
          </p:nvGrpSpPr>
          <p:grpSpPr>
            <a:xfrm>
              <a:off x="6556412" y="2088827"/>
              <a:ext cx="590854" cy="1348556"/>
              <a:chOff x="6236568" y="2448867"/>
              <a:chExt cx="504055" cy="1348556"/>
            </a:xfrm>
          </p:grpSpPr>
          <p:sp>
            <p:nvSpPr>
              <p:cNvPr id="33" name="流程图: 摘录 32"/>
              <p:cNvSpPr/>
              <p:nvPr/>
            </p:nvSpPr>
            <p:spPr>
              <a:xfrm rot="13868872">
                <a:off x="6236568" y="2448867"/>
                <a:ext cx="432048" cy="432048"/>
              </a:xfrm>
              <a:prstGeom prst="flowChartExtract">
                <a:avLst/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34" name="流程图: 摘录 33"/>
              <p:cNvSpPr/>
              <p:nvPr/>
            </p:nvSpPr>
            <p:spPr>
              <a:xfrm rot="18444183">
                <a:off x="6308575" y="3365375"/>
                <a:ext cx="432048" cy="432048"/>
              </a:xfrm>
              <a:prstGeom prst="flowChartExtract">
                <a:avLst/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6438567" y="2304850"/>
              <a:ext cx="360039" cy="38085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6531300" y="2895940"/>
              <a:ext cx="267306" cy="39136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90"/>
            <a:ext cx="9144000" cy="6840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187624" y="764704"/>
            <a:ext cx="1755217" cy="2014483"/>
            <a:chOff x="1187624" y="764704"/>
            <a:chExt cx="1755217" cy="2014483"/>
          </a:xfrm>
        </p:grpSpPr>
        <p:sp>
          <p:nvSpPr>
            <p:cNvPr id="4" name="TextBox 3"/>
            <p:cNvSpPr txBox="1"/>
            <p:nvPr/>
          </p:nvSpPr>
          <p:spPr>
            <a:xfrm>
              <a:off x="2483768" y="1554699"/>
              <a:ext cx="4590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c</a:t>
              </a:r>
              <a:endParaRPr lang="zh-CN" altLang="en-US" sz="36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87624" y="1809690"/>
              <a:ext cx="648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e</a:t>
              </a:r>
              <a:endParaRPr lang="zh-CN" altLang="en-US" sz="36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46697" y="2132856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+mj-ea"/>
                  <a:ea typeface="+mj-ea"/>
                </a:rPr>
                <a:t>b</a:t>
              </a:r>
              <a:endParaRPr lang="zh-CN" altLang="en-US" sz="36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03648" y="764704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NPN</a:t>
              </a:r>
              <a:endParaRPr lang="zh-CN" altLang="en-US" sz="36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578100"/>
            <a:ext cx="8229600" cy="4036695"/>
          </a:xfrm>
        </p:spPr>
        <p:txBody>
          <a:bodyPr>
            <a:normAutofit fontScale="80000" lnSpcReduction="10000"/>
          </a:bodyPr>
          <a:lstStyle/>
          <a:p>
            <a:pPr marL="514350" indent="-514350" fontAlgn="auto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一表笔接任一引脚，另一表笔依次接触另外两引脚</a:t>
            </a:r>
            <a:endParaRPr lang="zh-CN" altLang="en-US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endParaRPr lang="zh-CN" altLang="en-US" sz="1125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514350" indent="-514350" fontAlgn="auto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如果两次显示均小于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1v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，则第一表笔接触的为基极</a:t>
            </a:r>
            <a:endParaRPr lang="zh-CN" altLang="en-US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endParaRPr lang="zh-CN" altLang="en-US" sz="10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514350" indent="-514350" fontAlgn="auto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如果两次显示不小于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1v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，则交换表笔继续测试</a:t>
            </a:r>
            <a:endParaRPr lang="zh-CN" altLang="en-US" dirty="0" smtClean="0">
              <a:solidFill>
                <a:srgbClr val="0000FF"/>
              </a:solidFill>
              <a:latin typeface="+mj-ea"/>
              <a:ea typeface="+mj-ea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endParaRPr lang="zh-CN" altLang="en-US" sz="1000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514350" indent="-514350" fontAlgn="auto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电压值大的引脚为发射极，另一引脚为集电极</a:t>
            </a:r>
            <a:endParaRPr lang="zh-CN" altLang="en-US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endParaRPr lang="zh-CN" altLang="en-US" sz="10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514350" indent="-514350" fontAlgn="auto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如果第一表笔是红表笔，则为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NPN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型</a:t>
            </a:r>
            <a:endParaRPr lang="zh-CN" altLang="en-US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fontAlgn="auto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endParaRPr lang="zh-CN" altLang="en-US" sz="10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514350" indent="-514350" fontAlgn="auto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如果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第一表笔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是黑表笔，则为</a:t>
            </a:r>
            <a:r>
              <a:rPr lang="en-US" altLang="zh-CN" dirty="0" smtClean="0">
                <a:solidFill>
                  <a:srgbClr val="0000FF"/>
                </a:solidFill>
                <a:latin typeface="+mj-ea"/>
                <a:ea typeface="+mj-ea"/>
              </a:rPr>
              <a:t>PNP</a:t>
            </a:r>
            <a:r>
              <a:rPr lang="zh-CN" altLang="en-US" dirty="0" smtClean="0">
                <a:solidFill>
                  <a:srgbClr val="0000FF"/>
                </a:solidFill>
                <a:latin typeface="+mj-ea"/>
                <a:ea typeface="+mj-ea"/>
              </a:rPr>
              <a:t>型</a:t>
            </a:r>
            <a:endParaRPr lang="zh-CN" altLang="en-US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504" y="44624"/>
            <a:ext cx="9036496" cy="1301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latin typeface="+mj-ea"/>
              </a:rPr>
              <a:t>2.4.2 </a:t>
            </a:r>
            <a:r>
              <a:rPr lang="zh-CN" altLang="en-US" smtClean="0">
                <a:latin typeface="+mj-ea"/>
              </a:rPr>
              <a:t>万用表判断类型与管脚位置</a:t>
            </a:r>
            <a:endParaRPr lang="zh-CN" altLang="en-US" dirty="0">
              <a:latin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42365" y="952500"/>
            <a:ext cx="2668270" cy="1625600"/>
            <a:chOff x="4621" y="1733"/>
            <a:chExt cx="4202" cy="2560"/>
          </a:xfrm>
        </p:grpSpPr>
        <p:grpSp>
          <p:nvGrpSpPr>
            <p:cNvPr id="50" name="组合 49"/>
            <p:cNvGrpSpPr/>
            <p:nvPr/>
          </p:nvGrpSpPr>
          <p:grpSpPr>
            <a:xfrm>
              <a:off x="4621" y="1733"/>
              <a:ext cx="4202" cy="2560"/>
              <a:chOff x="747192" y="1361805"/>
              <a:chExt cx="2557863" cy="3076571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747192" y="1361805"/>
                <a:ext cx="2557863" cy="3076571"/>
                <a:chOff x="747192" y="1361805"/>
                <a:chExt cx="2557863" cy="3076571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747192" y="2132856"/>
                  <a:ext cx="2096616" cy="1728192"/>
                  <a:chOff x="747192" y="2132856"/>
                  <a:chExt cx="2096616" cy="1728192"/>
                </a:xfrm>
              </p:grpSpPr>
              <p:cxnSp>
                <p:nvCxnSpPr>
                  <p:cNvPr id="8" name="直接连接符 7"/>
                  <p:cNvCxnSpPr/>
                  <p:nvPr/>
                </p:nvCxnSpPr>
                <p:spPr>
                  <a:xfrm>
                    <a:off x="1691680" y="2492896"/>
                    <a:ext cx="0" cy="936104"/>
                  </a:xfrm>
                  <a:prstGeom prst="line">
                    <a:avLst/>
                  </a:prstGeom>
                  <a:ln w="762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直接连接符 9"/>
                  <p:cNvCxnSpPr/>
                  <p:nvPr/>
                </p:nvCxnSpPr>
                <p:spPr>
                  <a:xfrm flipV="1">
                    <a:off x="1691680" y="2132856"/>
                    <a:ext cx="1008112" cy="828092"/>
                  </a:xfrm>
                  <a:prstGeom prst="line">
                    <a:avLst/>
                  </a:prstGeom>
                  <a:ln w="762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直接箭头连接符 11"/>
                  <p:cNvCxnSpPr/>
                  <p:nvPr/>
                </p:nvCxnSpPr>
                <p:spPr>
                  <a:xfrm>
                    <a:off x="1691680" y="2960948"/>
                    <a:ext cx="1152128" cy="900100"/>
                  </a:xfrm>
                  <a:prstGeom prst="straightConnector1">
                    <a:avLst/>
                  </a:prstGeom>
                  <a:ln w="76200">
                    <a:solidFill>
                      <a:srgbClr val="0000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747192" y="2960948"/>
                    <a:ext cx="944488" cy="0"/>
                  </a:xfrm>
                  <a:prstGeom prst="line">
                    <a:avLst/>
                  </a:prstGeom>
                  <a:ln w="762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/>
                <p:cNvSpPr txBox="1"/>
                <p:nvPr/>
              </p:nvSpPr>
              <p:spPr>
                <a:xfrm>
                  <a:off x="969854" y="1896019"/>
                  <a:ext cx="391852" cy="12210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 smtClean="0">
                      <a:solidFill>
                        <a:srgbClr val="FF3399"/>
                      </a:solidFill>
                      <a:latin typeface="+mj-ea"/>
                      <a:ea typeface="+mj-ea"/>
                    </a:rPr>
                    <a:t>b</a:t>
                  </a:r>
                  <a:endParaRPr lang="zh-CN" altLang="en-US" sz="3600" b="1" dirty="0">
                    <a:solidFill>
                      <a:srgbClr val="FF3399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774855" y="3217362"/>
                  <a:ext cx="392628" cy="12210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 smtClean="0">
                      <a:solidFill>
                        <a:srgbClr val="7030A0"/>
                      </a:solidFill>
                      <a:latin typeface="+mj-ea"/>
                      <a:ea typeface="+mj-ea"/>
                    </a:rPr>
                    <a:t>e</a:t>
                  </a:r>
                  <a:endParaRPr lang="zh-CN" altLang="en-US" sz="3600" b="1" dirty="0">
                    <a:solidFill>
                      <a:srgbClr val="7030A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768768" y="1361805"/>
                  <a:ext cx="536287" cy="12210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 smtClean="0">
                      <a:solidFill>
                        <a:srgbClr val="00B050"/>
                      </a:solidFill>
                      <a:latin typeface="+mj-ea"/>
                      <a:ea typeface="+mj-ea"/>
                    </a:rPr>
                    <a:t>c</a:t>
                  </a:r>
                  <a:endParaRPr lang="zh-CN" altLang="en-US" sz="3600" b="1" dirty="0">
                    <a:solidFill>
                      <a:srgbClr val="00B050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293218" y="3683655"/>
                <a:ext cx="1117619" cy="75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rgbClr val="FF3399"/>
                    </a:solidFill>
                    <a:latin typeface="+mj-ea"/>
                    <a:ea typeface="+mj-ea"/>
                  </a:rPr>
                  <a:t>NPN</a:t>
                </a:r>
                <a:endParaRPr lang="en-US" altLang="zh-CN" sz="2000" b="1" dirty="0" smtClean="0">
                  <a:solidFill>
                    <a:srgbClr val="FF3399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947" y="2374"/>
              <a:ext cx="407" cy="1291"/>
              <a:chOff x="2507338" y="1878019"/>
              <a:chExt cx="622523" cy="1601987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2507338" y="2004026"/>
                <a:ext cx="509595" cy="1338508"/>
                <a:chOff x="1994898" y="2292058"/>
                <a:chExt cx="509595" cy="1338508"/>
              </a:xfrm>
            </p:grpSpPr>
            <p:sp>
              <p:nvSpPr>
                <p:cNvPr id="13" name="流程图: 摘录 12"/>
                <p:cNvSpPr/>
                <p:nvPr/>
              </p:nvSpPr>
              <p:spPr>
                <a:xfrm rot="7616654">
                  <a:off x="2072445" y="3198518"/>
                  <a:ext cx="432048" cy="432048"/>
                </a:xfrm>
                <a:prstGeom prst="flowChartExtract">
                  <a:avLst/>
                </a:prstGeom>
                <a:solidFill>
                  <a:srgbClr val="FF0000"/>
                </a:solidFill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" name="流程图: 摘录 13"/>
                <p:cNvSpPr/>
                <p:nvPr/>
              </p:nvSpPr>
              <p:spPr>
                <a:xfrm rot="3120857">
                  <a:off x="1994898" y="2292058"/>
                  <a:ext cx="432048" cy="432048"/>
                </a:xfrm>
                <a:prstGeom prst="flowChartExtract">
                  <a:avLst/>
                </a:prstGeom>
                <a:solidFill>
                  <a:srgbClr val="FF0000"/>
                </a:solidFill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56" name="直接连接符 55"/>
              <p:cNvCxnSpPr/>
              <p:nvPr/>
            </p:nvCxnSpPr>
            <p:spPr>
              <a:xfrm>
                <a:off x="2708176" y="1878019"/>
                <a:ext cx="360039" cy="38085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2862555" y="3088637"/>
                <a:ext cx="267306" cy="391369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/>
        </p:nvGrpSpPr>
        <p:grpSpPr>
          <a:xfrm>
            <a:off x="4893310" y="1129030"/>
            <a:ext cx="2488565" cy="1492893"/>
            <a:chOff x="8045" y="1439"/>
            <a:chExt cx="3919" cy="2351"/>
          </a:xfrm>
        </p:grpSpPr>
        <p:grpSp>
          <p:nvGrpSpPr>
            <p:cNvPr id="6" name="组合 5"/>
            <p:cNvGrpSpPr/>
            <p:nvPr/>
          </p:nvGrpSpPr>
          <p:grpSpPr>
            <a:xfrm>
              <a:off x="8045" y="1439"/>
              <a:ext cx="3919" cy="2351"/>
              <a:chOff x="5004048" y="1345474"/>
              <a:chExt cx="2488468" cy="346305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5004048" y="1345474"/>
                <a:ext cx="2488468" cy="3250073"/>
                <a:chOff x="5004048" y="1345474"/>
                <a:chExt cx="2488468" cy="3250073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5004048" y="2285256"/>
                  <a:ext cx="2096616" cy="1728192"/>
                  <a:chOff x="5004048" y="2285256"/>
                  <a:chExt cx="2096616" cy="1728192"/>
                </a:xfrm>
              </p:grpSpPr>
              <p:cxnSp>
                <p:nvCxnSpPr>
                  <p:cNvPr id="11" name="直接连接符 10"/>
                  <p:cNvCxnSpPr/>
                  <p:nvPr/>
                </p:nvCxnSpPr>
                <p:spPr>
                  <a:xfrm flipV="1">
                    <a:off x="5948536" y="2285256"/>
                    <a:ext cx="1008112" cy="828092"/>
                  </a:xfrm>
                  <a:prstGeom prst="line">
                    <a:avLst/>
                  </a:prstGeom>
                  <a:ln w="762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直接箭头连接符 14"/>
                  <p:cNvCxnSpPr/>
                  <p:nvPr/>
                </p:nvCxnSpPr>
                <p:spPr>
                  <a:xfrm rot="54000000">
                    <a:off x="5948536" y="3113348"/>
                    <a:ext cx="1152128" cy="900100"/>
                  </a:xfrm>
                  <a:prstGeom prst="straightConnector1">
                    <a:avLst/>
                  </a:prstGeom>
                  <a:ln w="76200">
                    <a:solidFill>
                      <a:srgbClr val="0000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直接连接符 15"/>
                  <p:cNvCxnSpPr/>
                  <p:nvPr/>
                </p:nvCxnSpPr>
                <p:spPr>
                  <a:xfrm>
                    <a:off x="5004048" y="3113348"/>
                    <a:ext cx="944488" cy="0"/>
                  </a:xfrm>
                  <a:prstGeom prst="line">
                    <a:avLst/>
                  </a:prstGeom>
                  <a:ln w="762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TextBox 42"/>
                <p:cNvSpPr txBox="1"/>
                <p:nvPr/>
              </p:nvSpPr>
              <p:spPr>
                <a:xfrm>
                  <a:off x="5084440" y="1956474"/>
                  <a:ext cx="391852" cy="1210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dirty="0" smtClean="0">
                      <a:solidFill>
                        <a:srgbClr val="FF3399"/>
                      </a:solidFill>
                      <a:latin typeface="+mj-ea"/>
                      <a:ea typeface="+mj-ea"/>
                    </a:rPr>
                    <a:t>b</a:t>
                  </a:r>
                  <a:endParaRPr lang="en-US" altLang="zh-CN" sz="2800" b="1" dirty="0" smtClean="0">
                    <a:solidFill>
                      <a:srgbClr val="FF3399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8" name="TextBox 43"/>
                <p:cNvSpPr txBox="1"/>
                <p:nvPr/>
              </p:nvSpPr>
              <p:spPr>
                <a:xfrm>
                  <a:off x="7100664" y="3098973"/>
                  <a:ext cx="391852" cy="14965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 smtClean="0">
                      <a:solidFill>
                        <a:srgbClr val="7030A0"/>
                      </a:solidFill>
                      <a:latin typeface="+mj-ea"/>
                      <a:ea typeface="+mj-ea"/>
                    </a:rPr>
                    <a:t>e</a:t>
                  </a:r>
                  <a:endParaRPr lang="zh-CN" altLang="en-US" sz="3600" b="1" dirty="0">
                    <a:solidFill>
                      <a:srgbClr val="7030A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9" name="TextBox 44"/>
                <p:cNvSpPr txBox="1"/>
                <p:nvPr/>
              </p:nvSpPr>
              <p:spPr>
                <a:xfrm>
                  <a:off x="6956648" y="1345474"/>
                  <a:ext cx="391852" cy="14965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 dirty="0" smtClean="0">
                      <a:solidFill>
                        <a:srgbClr val="00B050"/>
                      </a:solidFill>
                      <a:latin typeface="+mj-ea"/>
                      <a:ea typeface="+mj-ea"/>
                    </a:rPr>
                    <a:t>c</a:t>
                  </a:r>
                  <a:endParaRPr lang="zh-CN" altLang="en-US" sz="3600" b="1" dirty="0">
                    <a:solidFill>
                      <a:srgbClr val="00B050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1" name="TextBox 48"/>
              <p:cNvSpPr txBox="1"/>
              <p:nvPr/>
            </p:nvSpPr>
            <p:spPr>
              <a:xfrm>
                <a:off x="5619028" y="3883482"/>
                <a:ext cx="1218494" cy="925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rgbClr val="FF3399"/>
                    </a:solidFill>
                    <a:latin typeface="+mj-ea"/>
                    <a:ea typeface="+mj-ea"/>
                  </a:rPr>
                  <a:t>PNP</a:t>
                </a:r>
                <a:endParaRPr lang="zh-CN" altLang="en-US" sz="2000" b="1" dirty="0">
                  <a:solidFill>
                    <a:srgbClr val="FF3399"/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>
              <a:off x="9581" y="2225"/>
              <a:ext cx="0" cy="907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268720" y="1585595"/>
            <a:ext cx="289560" cy="618490"/>
            <a:chOff x="6438567" y="2088827"/>
            <a:chExt cx="708699" cy="1348556"/>
          </a:xfrm>
        </p:grpSpPr>
        <p:grpSp>
          <p:nvGrpSpPr>
            <p:cNvPr id="24" name="组合 23"/>
            <p:cNvGrpSpPr/>
            <p:nvPr/>
          </p:nvGrpSpPr>
          <p:grpSpPr>
            <a:xfrm>
              <a:off x="6556412" y="2088827"/>
              <a:ext cx="590854" cy="1348556"/>
              <a:chOff x="6236568" y="2448867"/>
              <a:chExt cx="504055" cy="1348556"/>
            </a:xfrm>
          </p:grpSpPr>
          <p:sp>
            <p:nvSpPr>
              <p:cNvPr id="27" name="流程图: 摘录 26"/>
              <p:cNvSpPr/>
              <p:nvPr/>
            </p:nvSpPr>
            <p:spPr>
              <a:xfrm rot="13868872">
                <a:off x="6236568" y="2448867"/>
                <a:ext cx="432048" cy="432048"/>
              </a:xfrm>
              <a:prstGeom prst="flowChartExtract">
                <a:avLst/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32" name="流程图: 摘录 31"/>
              <p:cNvSpPr/>
              <p:nvPr/>
            </p:nvSpPr>
            <p:spPr>
              <a:xfrm rot="18444183">
                <a:off x="6308575" y="3365375"/>
                <a:ext cx="432048" cy="432048"/>
              </a:xfrm>
              <a:prstGeom prst="flowChartExtract">
                <a:avLst/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40" name="直接连接符 39"/>
            <p:cNvCxnSpPr/>
            <p:nvPr/>
          </p:nvCxnSpPr>
          <p:spPr>
            <a:xfrm>
              <a:off x="6438567" y="2304850"/>
              <a:ext cx="360039" cy="38085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6531300" y="2895940"/>
              <a:ext cx="267306" cy="39136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148064" y="1860128"/>
            <a:ext cx="3744416" cy="4521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sz="2600" dirty="0" smtClean="0">
                <a:solidFill>
                  <a:srgbClr val="0000FF"/>
                </a:solidFill>
                <a:latin typeface="+mj-ea"/>
                <a:ea typeface="+mj-ea"/>
              </a:rPr>
              <a:t>将万用表的档位开关打到</a:t>
            </a:r>
            <a:r>
              <a:rPr lang="zh-CN" altLang="zh-CN" sz="2600" dirty="0" smtClean="0">
                <a:solidFill>
                  <a:srgbClr val="0000FF"/>
                </a:solidFill>
                <a:latin typeface="+mj-ea"/>
                <a:ea typeface="+mj-ea"/>
              </a:rPr>
              <a:t>hFE</a:t>
            </a:r>
            <a:r>
              <a:rPr lang="zh-CN" sz="2600" dirty="0" smtClean="0">
                <a:solidFill>
                  <a:srgbClr val="0000FF"/>
                </a:solidFill>
                <a:latin typeface="+mj-ea"/>
                <a:ea typeface="+mj-ea"/>
              </a:rPr>
              <a:t>档</a:t>
            </a:r>
            <a:endParaRPr lang="en-US" altLang="zh-CN" sz="2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600" dirty="0" smtClean="0">
                <a:solidFill>
                  <a:schemeClr val="accent1"/>
                </a:solidFill>
                <a:latin typeface="+mj-ea"/>
                <a:ea typeface="+mj-ea"/>
              </a:rPr>
              <a:t>按</a:t>
            </a:r>
            <a:r>
              <a:rPr lang="zh-CN" altLang="zh-CN" sz="2600" dirty="0">
                <a:solidFill>
                  <a:schemeClr val="accent1"/>
                </a:solidFill>
                <a:latin typeface="+mj-ea"/>
                <a:ea typeface="+mj-ea"/>
              </a:rPr>
              <a:t>正确</a:t>
            </a:r>
            <a:r>
              <a:rPr lang="zh-CN" altLang="zh-CN" sz="2600" dirty="0" smtClean="0">
                <a:solidFill>
                  <a:schemeClr val="accent1"/>
                </a:solidFill>
                <a:latin typeface="+mj-ea"/>
                <a:ea typeface="+mj-ea"/>
              </a:rPr>
              <a:t>的</a:t>
            </a:r>
            <a:r>
              <a:rPr lang="zh-CN" altLang="en-US" sz="2600" dirty="0" smtClean="0">
                <a:solidFill>
                  <a:schemeClr val="accent1"/>
                </a:solidFill>
                <a:latin typeface="+mj-ea"/>
                <a:ea typeface="+mj-ea"/>
              </a:rPr>
              <a:t>类</a:t>
            </a:r>
            <a:r>
              <a:rPr lang="zh-CN" altLang="zh-CN" sz="2600" dirty="0" smtClean="0">
                <a:solidFill>
                  <a:schemeClr val="accent1"/>
                </a:solidFill>
                <a:latin typeface="+mj-ea"/>
                <a:ea typeface="+mj-ea"/>
              </a:rPr>
              <a:t>型和</a:t>
            </a:r>
            <a:r>
              <a:rPr lang="zh-CN" altLang="en-US" sz="2600" dirty="0" smtClean="0">
                <a:solidFill>
                  <a:schemeClr val="accent1"/>
                </a:solidFill>
                <a:latin typeface="+mj-ea"/>
                <a:ea typeface="+mj-ea"/>
              </a:rPr>
              <a:t>管</a:t>
            </a:r>
            <a:r>
              <a:rPr lang="zh-CN" altLang="zh-CN" sz="2600" dirty="0" smtClean="0">
                <a:solidFill>
                  <a:schemeClr val="accent1"/>
                </a:solidFill>
                <a:latin typeface="+mj-ea"/>
                <a:ea typeface="+mj-ea"/>
              </a:rPr>
              <a:t>脚</a:t>
            </a:r>
            <a:r>
              <a:rPr lang="zh-CN" altLang="en-US" sz="2600" dirty="0" smtClean="0">
                <a:solidFill>
                  <a:schemeClr val="accent1"/>
                </a:solidFill>
                <a:latin typeface="+mj-ea"/>
                <a:ea typeface="+mj-ea"/>
              </a:rPr>
              <a:t>顺序插入测量孔，</a:t>
            </a:r>
            <a:r>
              <a:rPr lang="zh-CN" sz="2600" dirty="0" smtClean="0">
                <a:solidFill>
                  <a:schemeClr val="accent1"/>
                </a:solidFill>
                <a:latin typeface="+mj-ea"/>
                <a:ea typeface="+mj-ea"/>
              </a:rPr>
              <a:t>直接显示放大倍数</a:t>
            </a:r>
            <a:endParaRPr lang="en-US" altLang="zh-CN" sz="2600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sz="2600" dirty="0" smtClean="0">
                <a:solidFill>
                  <a:srgbClr val="0000FF"/>
                </a:solidFill>
                <a:latin typeface="+mj-ea"/>
                <a:ea typeface="+mj-ea"/>
              </a:rPr>
              <a:t>如果三极管损坏或型号、引脚搞错，则不能显示放大倍数</a:t>
            </a:r>
            <a:endParaRPr lang="zh-CN" sz="2600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3164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j-ea"/>
              </a:rPr>
              <a:t>2.4.2  </a:t>
            </a:r>
            <a:r>
              <a:rPr lang="zh-CN" altLang="en-US" dirty="0" smtClean="0">
                <a:latin typeface="+mj-ea"/>
              </a:rPr>
              <a:t>测量放大倍数</a:t>
            </a:r>
            <a:endParaRPr lang="zh-CN" altLang="en-US" dirty="0">
              <a:latin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5965"/>
            <a:ext cx="4680520" cy="558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899592" y="1484784"/>
            <a:ext cx="3456384" cy="216024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19672" y="4149080"/>
            <a:ext cx="1800200" cy="115212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47864" y="5877272"/>
            <a:ext cx="648072" cy="55243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251520" y="1556792"/>
          <a:ext cx="8712968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301006"/>
          </a:xfrm>
        </p:spPr>
        <p:txBody>
          <a:bodyPr/>
          <a:lstStyle/>
          <a:p>
            <a:r>
              <a:rPr lang="en-US" altLang="zh-CN" dirty="0" smtClean="0"/>
              <a:t>2.5  </a:t>
            </a:r>
            <a:r>
              <a:rPr lang="zh-CN" altLang="en-US" dirty="0" smtClean="0"/>
              <a:t>三极管总结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7624" y="1772816"/>
            <a:ext cx="698477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三极管封装形式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万用表判断类型、管脚顺序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万用表测量放大倍数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accent1"/>
                </a:solidFill>
                <a:latin typeface="+mj-ea"/>
                <a:ea typeface="+mj-ea"/>
              </a:rPr>
              <a:t>查数据手册方法</a:t>
            </a:r>
            <a:endParaRPr lang="en-US" altLang="zh-CN" sz="3600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en-US" altLang="zh-CN" sz="360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ChangeArrowheads="1"/>
          </p:cNvSpPr>
          <p:nvPr/>
        </p:nvSpPr>
        <p:spPr bwMode="auto">
          <a:xfrm>
            <a:off x="1116013" y="4941168"/>
            <a:ext cx="6769100" cy="1601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2075" tIns="46038" rIns="92075" bIns="46038" anchor="ctr"/>
          <a:lstStyle/>
          <a:p>
            <a:pPr>
              <a:lnSpc>
                <a:spcPct val="130000"/>
              </a:lnSpc>
            </a:pP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(3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)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按</a:t>
            </a: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功能分类</a:t>
            </a:r>
            <a:br>
              <a:rPr kumimoji="1" lang="zh-CN" altLang="en-US" sz="2400" b="1" dirty="0">
                <a:solidFill>
                  <a:srgbClr val="FF3300"/>
                </a:solidFill>
                <a:latin typeface="+mj-ea"/>
                <a:ea typeface="+mj-ea"/>
              </a:rPr>
            </a:br>
            <a:r>
              <a:rPr kumimoji="1" lang="zh-CN" altLang="en-US" sz="2400" b="1" dirty="0" smtClean="0">
                <a:solidFill>
                  <a:srgbClr val="FF3300"/>
                </a:solidFill>
                <a:latin typeface="+mj-ea"/>
                <a:ea typeface="+mj-ea"/>
              </a:rPr>
              <a:t> </a:t>
            </a:r>
            <a:r>
              <a:rPr kumimoji="1" lang="en-US" altLang="zh-CN" sz="2400" b="1" dirty="0" smtClean="0">
                <a:solidFill>
                  <a:srgbClr val="990099"/>
                </a:solidFill>
                <a:latin typeface="+mj-ea"/>
                <a:ea typeface="+mj-ea"/>
              </a:rPr>
              <a:t>A</a:t>
            </a:r>
            <a: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数字集成电路           </a:t>
            </a:r>
            <a:r>
              <a:rPr kumimoji="1" lang="zh-CN" altLang="en-US" sz="2400" b="1" dirty="0" smtClean="0">
                <a:solidFill>
                  <a:srgbClr val="990099"/>
                </a:solidFill>
                <a:latin typeface="+mj-ea"/>
                <a:ea typeface="+mj-ea"/>
              </a:rPr>
              <a:t> </a:t>
            </a:r>
            <a:r>
              <a:rPr kumimoji="1" lang="en-US" altLang="zh-CN" sz="2400" b="1" dirty="0" smtClean="0">
                <a:solidFill>
                  <a:srgbClr val="990099"/>
                </a:solidFill>
                <a:latin typeface="+mj-ea"/>
                <a:ea typeface="+mj-ea"/>
              </a:rPr>
              <a:t>B</a:t>
            </a:r>
            <a: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模拟集成电路</a:t>
            </a:r>
            <a:br>
              <a:rPr kumimoji="1"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</a:br>
            <a:r>
              <a:rPr kumimoji="1" lang="zh-CN" altLang="en-US" sz="2400" b="1" dirty="0" smtClean="0">
                <a:solidFill>
                  <a:srgbClr val="990099"/>
                </a:solidFill>
                <a:latin typeface="+mj-ea"/>
                <a:ea typeface="+mj-ea"/>
              </a:rPr>
              <a:t> </a:t>
            </a:r>
            <a:r>
              <a:rPr kumimoji="1" lang="en-US" altLang="zh-CN" sz="2400" b="1" dirty="0" smtClean="0">
                <a:solidFill>
                  <a:srgbClr val="990099"/>
                </a:solidFill>
                <a:latin typeface="+mj-ea"/>
                <a:ea typeface="+mj-ea"/>
              </a:rPr>
              <a:t>C</a:t>
            </a:r>
            <a:r>
              <a:rPr kumimoji="1" lang="zh-CN" altLang="en-US" sz="2400" b="1" dirty="0" smtClean="0">
                <a:solidFill>
                  <a:srgbClr val="990099"/>
                </a:solidFill>
                <a:latin typeface="+mj-ea"/>
                <a:ea typeface="+mj-ea"/>
              </a:rPr>
              <a:t>：微波集成电路</a:t>
            </a:r>
            <a:endParaRPr kumimoji="1" lang="zh-CN" altLang="en-US" sz="2400" b="1" dirty="0">
              <a:solidFill>
                <a:srgbClr val="990099"/>
              </a:solidFill>
              <a:latin typeface="+mj-ea"/>
              <a:ea typeface="+mj-ea"/>
            </a:endParaRPr>
          </a:p>
        </p:txBody>
      </p:sp>
      <p:sp>
        <p:nvSpPr>
          <p:cNvPr id="698371" name="Rectangle 3"/>
          <p:cNvSpPr>
            <a:spLocks noChangeArrowheads="1"/>
          </p:cNvSpPr>
          <p:nvPr/>
        </p:nvSpPr>
        <p:spPr bwMode="auto">
          <a:xfrm>
            <a:off x="1763688" y="116632"/>
            <a:ext cx="5688632" cy="769441"/>
          </a:xfrm>
          <a:prstGeom prst="rect">
            <a:avLst/>
          </a:prstGeom>
          <a:noFill/>
          <a:ln w="9525">
            <a:noFill/>
            <a:prstDash val="sysDot"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400" b="1" dirty="0" smtClean="0">
                <a:solidFill>
                  <a:srgbClr val="FF0000"/>
                </a:solidFill>
                <a:latin typeface="+mj-ea"/>
                <a:ea typeface="+mj-ea"/>
              </a:rPr>
              <a:t>3.1   </a:t>
            </a:r>
            <a:r>
              <a:rPr kumimoji="1" lang="zh-CN" altLang="en-US" sz="4400" b="1" dirty="0" smtClean="0">
                <a:solidFill>
                  <a:srgbClr val="FF0000"/>
                </a:solidFill>
                <a:latin typeface="+mj-ea"/>
                <a:ea typeface="+mj-ea"/>
              </a:rPr>
              <a:t>集成电路芯片</a:t>
            </a:r>
            <a:endParaRPr kumimoji="1" lang="zh-CN" altLang="en-US" sz="4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98372" name="Rectangle 4"/>
          <p:cNvSpPr>
            <a:spLocks noChangeArrowheads="1"/>
          </p:cNvSpPr>
          <p:nvPr/>
        </p:nvSpPr>
        <p:spPr bwMode="auto">
          <a:xfrm>
            <a:off x="1215083" y="1196975"/>
            <a:ext cx="2400016" cy="461665"/>
          </a:xfrm>
          <a:prstGeom prst="rect">
            <a:avLst/>
          </a:prstGeom>
          <a:noFill/>
          <a:ln w="9525">
            <a:noFill/>
            <a:prstDash val="sysDot"/>
            <a:miter lim="800000"/>
          </a:ln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. 集成电路分类</a:t>
            </a:r>
            <a:endParaRPr kumimoji="1"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698373" name="Rectangle 5"/>
          <p:cNvSpPr>
            <a:spLocks noChangeArrowheads="1"/>
          </p:cNvSpPr>
          <p:nvPr/>
        </p:nvSpPr>
        <p:spPr bwMode="auto">
          <a:xfrm>
            <a:off x="1116013" y="1773238"/>
            <a:ext cx="6213560" cy="1532727"/>
          </a:xfrm>
          <a:prstGeom prst="rect">
            <a:avLst/>
          </a:prstGeom>
          <a:noFill/>
          <a:ln w="9525">
            <a:noFill/>
            <a:prstDash val="sysDot"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(1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)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按</a:t>
            </a: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制作工艺</a:t>
            </a:r>
            <a:br>
              <a:rPr kumimoji="1" lang="zh-CN" altLang="en-US" sz="2400" b="1" dirty="0">
                <a:solidFill>
                  <a:srgbClr val="FF3300"/>
                </a:solidFill>
                <a:latin typeface="+mj-ea"/>
                <a:ea typeface="+mj-ea"/>
              </a:rPr>
            </a:br>
            <a:r>
              <a:rPr kumimoji="1" lang="zh-CN" altLang="en-US" sz="2400" b="1" dirty="0" smtClean="0">
                <a:solidFill>
                  <a:srgbClr val="FF3300"/>
                </a:solidFill>
                <a:latin typeface="+mj-ea"/>
                <a:ea typeface="+mj-ea"/>
              </a:rPr>
              <a:t> </a:t>
            </a:r>
            <a:r>
              <a:rPr kumimoji="1" lang="en-US" altLang="zh-CN" sz="2400" b="1" dirty="0" smtClean="0">
                <a:solidFill>
                  <a:srgbClr val="990099"/>
                </a:solidFill>
                <a:latin typeface="+mj-ea"/>
                <a:ea typeface="+mj-ea"/>
              </a:rPr>
              <a:t>A</a:t>
            </a:r>
            <a: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薄膜集成电路           </a:t>
            </a:r>
            <a:r>
              <a:rPr kumimoji="1" lang="zh-CN" altLang="en-US" sz="2400" b="1" dirty="0" smtClean="0">
                <a:solidFill>
                  <a:srgbClr val="990099"/>
                </a:solidFill>
                <a:latin typeface="+mj-ea"/>
                <a:ea typeface="+mj-ea"/>
              </a:rPr>
              <a:t> </a:t>
            </a:r>
            <a:r>
              <a:rPr kumimoji="1" lang="en-US" altLang="zh-CN" sz="2400" b="1" dirty="0" smtClean="0">
                <a:solidFill>
                  <a:srgbClr val="990099"/>
                </a:solidFill>
                <a:latin typeface="+mj-ea"/>
                <a:ea typeface="+mj-ea"/>
              </a:rPr>
              <a:t>B</a:t>
            </a:r>
            <a: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厚膜集成电路 </a:t>
            </a:r>
            <a:b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</a:br>
            <a:r>
              <a:rPr kumimoji="1" lang="en-US" altLang="zh-CN" sz="2400" b="1" dirty="0" smtClean="0">
                <a:solidFill>
                  <a:srgbClr val="990099"/>
                </a:solidFill>
                <a:latin typeface="+mj-ea"/>
                <a:ea typeface="+mj-ea"/>
              </a:rPr>
              <a:t> C</a:t>
            </a:r>
            <a: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半导体集成电路         </a:t>
            </a:r>
            <a: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  <a:t>D：</a:t>
            </a:r>
            <a:r>
              <a:rPr kumimoji="1"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混合集成电路</a:t>
            </a:r>
            <a:endParaRPr kumimoji="1" lang="zh-CN" altLang="en-US" sz="2400" b="1" dirty="0">
              <a:solidFill>
                <a:srgbClr val="990099"/>
              </a:solidFill>
              <a:latin typeface="+mj-ea"/>
              <a:ea typeface="+mj-ea"/>
            </a:endParaRPr>
          </a:p>
        </p:txBody>
      </p:sp>
      <p:sp>
        <p:nvSpPr>
          <p:cNvPr id="698374" name="Rectangle 6"/>
          <p:cNvSpPr>
            <a:spLocks noChangeArrowheads="1"/>
          </p:cNvSpPr>
          <p:nvPr/>
        </p:nvSpPr>
        <p:spPr bwMode="auto">
          <a:xfrm>
            <a:off x="1104090" y="3356992"/>
            <a:ext cx="6872394" cy="1532727"/>
          </a:xfrm>
          <a:prstGeom prst="rect">
            <a:avLst/>
          </a:prstGeom>
          <a:noFill/>
          <a:ln w="9525">
            <a:noFill/>
            <a:prstDash val="sysDot"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b="1" dirty="0">
                <a:solidFill>
                  <a:srgbClr val="FF3399"/>
                </a:solidFill>
                <a:latin typeface="+mj-ea"/>
                <a:ea typeface="+mj-ea"/>
              </a:rPr>
              <a:t>(2</a:t>
            </a:r>
            <a:r>
              <a:rPr kumimoji="1" lang="zh-CN" altLang="en-US" sz="2400" b="1" dirty="0" smtClean="0">
                <a:solidFill>
                  <a:srgbClr val="FF3399"/>
                </a:solidFill>
                <a:latin typeface="+mj-ea"/>
                <a:ea typeface="+mj-ea"/>
              </a:rPr>
              <a:t>)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按</a:t>
            </a:r>
            <a: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集成规模分</a:t>
            </a:r>
            <a:br>
              <a:rPr kumimoji="1"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</a:br>
            <a:r>
              <a:rPr kumimoji="1"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kumimoji="1" lang="en-US" altLang="zh-CN" sz="2400" b="1" dirty="0" smtClean="0">
                <a:solidFill>
                  <a:srgbClr val="990099"/>
                </a:solidFill>
                <a:latin typeface="+mj-ea"/>
                <a:ea typeface="+mj-ea"/>
              </a:rPr>
              <a:t>A</a:t>
            </a:r>
            <a: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小规模集成电路         </a:t>
            </a:r>
            <a: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  <a:t>B：</a:t>
            </a:r>
            <a:r>
              <a:rPr kumimoji="1"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中规模集成电路 </a:t>
            </a:r>
            <a:b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</a:br>
            <a:r>
              <a:rPr kumimoji="1" lang="en-US" altLang="zh-CN" sz="2400" b="1" dirty="0" smtClean="0">
                <a:solidFill>
                  <a:srgbClr val="990099"/>
                </a:solidFill>
                <a:latin typeface="+mj-ea"/>
                <a:ea typeface="+mj-ea"/>
              </a:rPr>
              <a:t> C</a:t>
            </a:r>
            <a: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大规模集成电路         </a:t>
            </a:r>
            <a:r>
              <a:rPr kumimoji="1" lang="en-US" altLang="zh-CN" sz="2400" b="1" dirty="0" smtClean="0">
                <a:solidFill>
                  <a:srgbClr val="990099"/>
                </a:solidFill>
                <a:latin typeface="+mj-ea"/>
                <a:ea typeface="+mj-ea"/>
              </a:rPr>
              <a:t>D</a:t>
            </a:r>
            <a:r>
              <a:rPr kumimoji="1" lang="en-US" altLang="zh-CN" sz="2400" b="1" dirty="0">
                <a:solidFill>
                  <a:srgbClr val="990099"/>
                </a:solidFill>
                <a:latin typeface="+mj-ea"/>
                <a:ea typeface="+mj-ea"/>
              </a:rPr>
              <a:t>：</a:t>
            </a:r>
            <a:r>
              <a:rPr kumimoji="1" lang="zh-CN" altLang="en-US" sz="2400" b="1" dirty="0">
                <a:solidFill>
                  <a:srgbClr val="990099"/>
                </a:solidFill>
                <a:latin typeface="+mj-ea"/>
                <a:ea typeface="+mj-ea"/>
              </a:rPr>
              <a:t>超大规模集成电路</a:t>
            </a:r>
            <a:endParaRPr kumimoji="1" lang="zh-CN" altLang="en-US" sz="2400" b="1" dirty="0">
              <a:solidFill>
                <a:srgbClr val="99009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8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8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0" grpId="0" autoUpdateAnimBg="0"/>
      <p:bldP spid="698371" grpId="0" autoUpdateAnimBg="0"/>
      <p:bldP spid="698372" grpId="0" autoUpdateAnimBg="0"/>
      <p:bldP spid="698373" grpId="0" autoUpdateAnimBg="0"/>
      <p:bldP spid="698374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altLang="zh-CN" dirty="0" smtClean="0"/>
              <a:t>3.2  </a:t>
            </a:r>
            <a:r>
              <a:rPr lang="zh-CN" altLang="en-US" dirty="0" smtClean="0"/>
              <a:t>芯片型号与命名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1640" y="1711349"/>
            <a:ext cx="6347048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74</a:t>
            </a: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系列   </a:t>
            </a:r>
            <a:r>
              <a:rPr lang="en-US" alt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40</a:t>
            </a: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系列</a:t>
            </a:r>
            <a:r>
              <a:rPr lang="en-US" altLang="zh-CN" sz="3600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   45</a:t>
            </a: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系列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14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74LS138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74LS160,161,162,163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3600" dirty="0" smtClean="0">
                <a:solidFill>
                  <a:srgbClr val="0000FF"/>
                </a:solidFill>
                <a:latin typeface="+mj-ea"/>
                <a:ea typeface="+mj-ea"/>
              </a:rPr>
              <a:t>74LS48</a:t>
            </a:r>
            <a:endParaRPr lang="zh-CN" altLang="en-US" sz="3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4784607"/>
            <a:ext cx="8064896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元器件手册：</a:t>
            </a:r>
            <a:endParaRPr lang="en-US" altLang="zh-CN" sz="28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1028700" lvl="1" indent="-5715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国内的：  百度， </a:t>
            </a:r>
            <a:r>
              <a:rPr lang="en-US" altLang="zh-CN" sz="2000" b="1" dirty="0" smtClean="0">
                <a:solidFill>
                  <a:srgbClr val="0000FF"/>
                </a:solidFill>
                <a:latin typeface="+mj-ea"/>
                <a:ea typeface="+mj-ea"/>
              </a:rPr>
              <a:t>21ic</a:t>
            </a: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  <a:hlinkClick r:id="rId1"/>
              </a:rPr>
              <a:t>https://</a:t>
            </a:r>
            <a:r>
              <a:rPr lang="en-US" altLang="zh-CN" sz="2000" b="1" dirty="0" smtClean="0">
                <a:solidFill>
                  <a:srgbClr val="0000FF"/>
                </a:solidFill>
                <a:latin typeface="+mj-ea"/>
                <a:ea typeface="+mj-ea"/>
                <a:hlinkClick r:id="rId1"/>
              </a:rPr>
              <a:t>www.21icsearch.com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1028700" lvl="1" indent="-5715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国外的：  </a:t>
            </a:r>
            <a:r>
              <a:rPr lang="en-US" altLang="zh-CN" sz="2000" b="1" dirty="0" smtClean="0">
                <a:solidFill>
                  <a:srgbClr val="0000FF"/>
                </a:solidFill>
                <a:latin typeface="+mj-ea"/>
                <a:ea typeface="+mj-ea"/>
              </a:rPr>
              <a:t>www.alldatesheet.com</a:t>
            </a:r>
            <a:endParaRPr lang="en-US" altLang="zh-CN" sz="2000" b="1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043305" y="116840"/>
            <a:ext cx="7127875" cy="3421380"/>
          </a:xfrm>
        </p:spPr>
        <p:txBody>
          <a:bodyPr>
            <a:normAutofit fontScale="90000" lnSpcReduction="10000"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kumimoji="1" lang="zh-CN" altLang="en-US" sz="4000" b="1" dirty="0" smtClean="0">
                <a:solidFill>
                  <a:srgbClr val="FF3300"/>
                </a:solidFill>
                <a:latin typeface="+mj-ea"/>
                <a:ea typeface="+mj-ea"/>
              </a:rPr>
              <a:t>3.3</a:t>
            </a:r>
            <a:r>
              <a:rPr kumimoji="1" lang="zh-CN" altLang="en-US" sz="4000" b="1" dirty="0" smtClean="0">
                <a:solidFill>
                  <a:srgbClr val="0000FF"/>
                </a:solidFill>
                <a:latin typeface="+mj-ea"/>
                <a:ea typeface="+mj-ea"/>
              </a:rPr>
              <a:t>    </a:t>
            </a:r>
            <a:r>
              <a:rPr kumimoji="1" lang="zh-CN" altLang="en-US" sz="4000" b="1" dirty="0" smtClean="0">
                <a:solidFill>
                  <a:srgbClr val="FF3300"/>
                </a:solidFill>
                <a:latin typeface="+mj-ea"/>
                <a:ea typeface="+mj-ea"/>
              </a:rPr>
              <a:t>集成电路封装形式</a:t>
            </a:r>
            <a:endParaRPr kumimoji="1" lang="zh-CN" altLang="en-US" sz="4000" b="1" dirty="0" smtClean="0">
              <a:solidFill>
                <a:srgbClr val="FF3300"/>
              </a:solidFill>
              <a:latin typeface="+mj-ea"/>
              <a:ea typeface="+mj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3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300" b="1" dirty="0" smtClean="0">
                <a:solidFill>
                  <a:srgbClr val="FF3399"/>
                </a:solidFill>
                <a:latin typeface="+mj-ea"/>
                <a:ea typeface="+mj-ea"/>
              </a:rPr>
              <a:t>（1）</a:t>
            </a:r>
            <a:r>
              <a:rPr lang="zh-CN" altLang="en-US" sz="2300" b="1" dirty="0" smtClean="0">
                <a:solidFill>
                  <a:srgbClr val="0000FF"/>
                </a:solidFill>
                <a:latin typeface="+mj-ea"/>
                <a:ea typeface="+mj-ea"/>
              </a:rPr>
              <a:t>金属封装   </a:t>
            </a:r>
            <a:r>
              <a:rPr lang="zh-CN" altLang="en-US" sz="2300" b="1" dirty="0" smtClean="0">
                <a:solidFill>
                  <a:srgbClr val="FF3399"/>
                </a:solidFill>
                <a:latin typeface="+mj-ea"/>
                <a:ea typeface="+mj-ea"/>
              </a:rPr>
              <a:t>（2）</a:t>
            </a:r>
            <a:r>
              <a:rPr lang="zh-CN" altLang="en-US" sz="2300" b="1" dirty="0" smtClean="0">
                <a:solidFill>
                  <a:srgbClr val="0000FF"/>
                </a:solidFill>
                <a:latin typeface="+mj-ea"/>
                <a:ea typeface="+mj-ea"/>
              </a:rPr>
              <a:t>陶瓷封装    </a:t>
            </a:r>
            <a:r>
              <a:rPr lang="zh-CN" altLang="en-US" sz="2300" b="1" dirty="0" smtClean="0">
                <a:solidFill>
                  <a:srgbClr val="FF3399"/>
                </a:solidFill>
                <a:latin typeface="+mj-ea"/>
                <a:ea typeface="+mj-ea"/>
              </a:rPr>
              <a:t>（3）</a:t>
            </a:r>
            <a:r>
              <a:rPr lang="zh-CN" altLang="en-US" sz="2300" b="1" dirty="0" smtClean="0">
                <a:solidFill>
                  <a:srgbClr val="0000FF"/>
                </a:solidFill>
                <a:latin typeface="+mj-ea"/>
                <a:ea typeface="+mj-ea"/>
              </a:rPr>
              <a:t>塑料封装</a:t>
            </a:r>
            <a:endParaRPr lang="zh-CN" altLang="en-US" sz="23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 DIP （双排直插）         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 SOT（双排贴片）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 QFP（四方形贴片）      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 BGA（底部引脚贴片）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9564" y="3538677"/>
            <a:ext cx="7631443" cy="2534347"/>
            <a:chOff x="850" y="5460"/>
            <a:chExt cx="12814" cy="4262"/>
          </a:xfrm>
        </p:grpSpPr>
        <p:sp>
          <p:nvSpPr>
            <p:cNvPr id="70659" name="Text Box 3"/>
            <p:cNvSpPr txBox="1">
              <a:spLocks noChangeArrowheads="1"/>
            </p:cNvSpPr>
            <p:nvPr/>
          </p:nvSpPr>
          <p:spPr bwMode="auto">
            <a:xfrm>
              <a:off x="1757" y="9051"/>
              <a:ext cx="2835" cy="67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50000"/>
                </a:spcBef>
                <a:buClr>
                  <a:schemeClr val="folHlink"/>
                </a:buClr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charset="0"/>
                </a:rPr>
                <a:t>DIP42</a:t>
              </a:r>
              <a:r>
                <a:rPr lang="zh-CN" altLang="en-US" sz="2000" b="1" dirty="0">
                  <a:solidFill>
                    <a:srgbClr val="0000FF"/>
                  </a:solidFill>
                  <a:latin typeface="Times New Roman" panose="02020603050405020304" charset="0"/>
                </a:rPr>
                <a:t>封装</a:t>
              </a:r>
              <a:endParaRPr lang="zh-CN" altLang="en-US" sz="2000" b="1" dirty="0">
                <a:solidFill>
                  <a:srgbClr val="0000FF"/>
                </a:solidFill>
                <a:latin typeface="Times New Roman" panose="02020603050405020304" charset="0"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5953" y="9047"/>
              <a:ext cx="2756" cy="67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  <a:buClr>
                  <a:schemeClr val="folHlink"/>
                </a:buClr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charset="0"/>
                </a:rPr>
                <a:t>SOP20</a:t>
              </a:r>
              <a:r>
                <a:rPr lang="zh-CN" altLang="en-US" sz="2000" b="1" dirty="0">
                  <a:solidFill>
                    <a:srgbClr val="0000FF"/>
                  </a:solidFill>
                  <a:latin typeface="Times New Roman" panose="02020603050405020304" charset="0"/>
                </a:rPr>
                <a:t>封装</a:t>
              </a:r>
              <a:endParaRPr lang="zh-CN" altLang="en-US" sz="2000" b="1" dirty="0">
                <a:solidFill>
                  <a:srgbClr val="0000FF"/>
                </a:solidFill>
                <a:latin typeface="Times New Roman" panose="02020603050405020304" charset="0"/>
              </a:endParaRPr>
            </a:p>
          </p:txBody>
        </p:sp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10249" y="9019"/>
              <a:ext cx="2495" cy="67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  <a:buClr>
                  <a:schemeClr val="folHlink"/>
                </a:buClr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charset="0"/>
                </a:rPr>
                <a:t>SIP10</a:t>
              </a:r>
              <a:r>
                <a:rPr lang="zh-CN" altLang="en-US" sz="2000" b="1" dirty="0">
                  <a:solidFill>
                    <a:srgbClr val="0000FF"/>
                  </a:solidFill>
                  <a:latin typeface="Times New Roman" panose="02020603050405020304" charset="0"/>
                </a:rPr>
                <a:t>封装</a:t>
              </a:r>
              <a:endParaRPr lang="zh-CN" altLang="en-US" sz="2000" b="1" dirty="0">
                <a:solidFill>
                  <a:srgbClr val="0000FF"/>
                </a:solidFill>
                <a:latin typeface="Times New Roman" panose="0202060305040502030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850" y="5460"/>
              <a:ext cx="12814" cy="3402"/>
              <a:chOff x="539552" y="2749360"/>
              <a:chExt cx="8136904" cy="2160242"/>
            </a:xfrm>
          </p:grpSpPr>
          <p:pic>
            <p:nvPicPr>
              <p:cNvPr id="70661" name="Picture 5" descr="双列直插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539552" y="2749362"/>
                <a:ext cx="2801963" cy="2160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341516" y="2749360"/>
                <a:ext cx="2504452" cy="2160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5" descr="单列直插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845968" y="2749360"/>
                <a:ext cx="2830488" cy="2160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31750">
            <a:solidFill>
              <a:srgbClr val="3366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2232" name="Picture 8" descr="MVC-005S"/>
          <p:cNvPicPr>
            <a:picLocks noChangeAspect="1" noChangeArrowheads="1"/>
          </p:cNvPicPr>
          <p:nvPr/>
        </p:nvPicPr>
        <p:blipFill>
          <a:blip r:embed="rId1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5" y="1539875"/>
            <a:ext cx="33048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1572202" y="4881312"/>
            <a:ext cx="212754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  <a:latin typeface="+mj-ea"/>
                <a:ea typeface="+mj-ea"/>
              </a:rPr>
              <a:t>DIP IC  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双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排直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列</a:t>
            </a:r>
            <a:endParaRPr lang="zh-CN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" name="Group 18"/>
          <p:cNvGrpSpPr/>
          <p:nvPr/>
        </p:nvGrpSpPr>
        <p:grpSpPr bwMode="auto">
          <a:xfrm>
            <a:off x="1007934" y="1616075"/>
            <a:ext cx="2133600" cy="1600200"/>
            <a:chOff x="288" y="1728"/>
            <a:chExt cx="1344" cy="1008"/>
          </a:xfrm>
        </p:grpSpPr>
        <p:sp>
          <p:nvSpPr>
            <p:cNvPr id="51212" name="Text Box 14"/>
            <p:cNvSpPr txBox="1">
              <a:spLocks noChangeArrowheads="1"/>
            </p:cNvSpPr>
            <p:nvPr/>
          </p:nvSpPr>
          <p:spPr bwMode="auto">
            <a:xfrm>
              <a:off x="288" y="1728"/>
              <a:ext cx="1344" cy="2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1pPr>
              <a:lvl2pPr marL="742950" indent="-28575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2pPr>
              <a:lvl3pPr marL="11430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3pPr>
              <a:lvl4pPr marL="16002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4pPr>
              <a:lvl5pPr marL="20574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方向指示缺口</a:t>
              </a:r>
              <a:endParaRPr lang="zh-CN" altLang="en-US"/>
            </a:p>
          </p:txBody>
        </p:sp>
        <p:sp>
          <p:nvSpPr>
            <p:cNvPr id="51213" name="Line 15"/>
            <p:cNvSpPr>
              <a:spLocks noChangeShapeType="1"/>
            </p:cNvSpPr>
            <p:nvPr/>
          </p:nvSpPr>
          <p:spPr bwMode="auto">
            <a:xfrm flipH="1">
              <a:off x="624" y="1968"/>
              <a:ext cx="288" cy="76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</p:grpSp>
      <p:grpSp>
        <p:nvGrpSpPr>
          <p:cNvPr id="3" name="Group 19"/>
          <p:cNvGrpSpPr/>
          <p:nvPr/>
        </p:nvGrpSpPr>
        <p:grpSpPr bwMode="auto">
          <a:xfrm>
            <a:off x="931734" y="3749672"/>
            <a:ext cx="1676400" cy="901700"/>
            <a:chOff x="240" y="3072"/>
            <a:chExt cx="1056" cy="568"/>
          </a:xfrm>
        </p:grpSpPr>
        <p:sp>
          <p:nvSpPr>
            <p:cNvPr id="51210" name="Text Box 16"/>
            <p:cNvSpPr txBox="1">
              <a:spLocks noChangeArrowheads="1"/>
            </p:cNvSpPr>
            <p:nvPr/>
          </p:nvSpPr>
          <p:spPr bwMode="auto">
            <a:xfrm>
              <a:off x="240" y="3408"/>
              <a:ext cx="1056" cy="2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1pPr>
              <a:lvl2pPr marL="742950" indent="-28575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2pPr>
              <a:lvl3pPr marL="11430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3pPr>
              <a:lvl4pPr marL="16002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4pPr>
              <a:lvl5pPr marL="20574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第一脚指示</a:t>
              </a:r>
              <a:endParaRPr lang="zh-CN" altLang="en-US"/>
            </a:p>
          </p:txBody>
        </p:sp>
        <p:sp>
          <p:nvSpPr>
            <p:cNvPr id="51211" name="Line 17"/>
            <p:cNvSpPr>
              <a:spLocks noChangeShapeType="1"/>
            </p:cNvSpPr>
            <p:nvPr/>
          </p:nvSpPr>
          <p:spPr bwMode="auto">
            <a:xfrm flipV="1">
              <a:off x="336" y="3072"/>
              <a:ext cx="206" cy="33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</p:grpSp>
      <p:pic>
        <p:nvPicPr>
          <p:cNvPr id="16" name="Picture 7" descr="MVC-001S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64" y="1539875"/>
            <a:ext cx="3528428" cy="311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2"/>
          <p:cNvGrpSpPr/>
          <p:nvPr/>
        </p:nvGrpSpPr>
        <p:grpSpPr bwMode="auto">
          <a:xfrm>
            <a:off x="4812829" y="3625788"/>
            <a:ext cx="1405330" cy="798427"/>
            <a:chOff x="336" y="2784"/>
            <a:chExt cx="1056" cy="573"/>
          </a:xfrm>
        </p:grpSpPr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336" y="3120"/>
              <a:ext cx="1056" cy="2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</p:spPr>
          <p:txBody>
            <a:bodyPr lIns="90000" tIns="46800" rIns="90000" bIns="46800">
              <a:spAutoFit/>
            </a:bodyPr>
            <a:lstStyle>
              <a:lvl1pPr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1pPr>
              <a:lvl2pPr marL="742950" indent="-28575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2pPr>
              <a:lvl3pPr marL="11430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3pPr>
              <a:lvl4pPr marL="16002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4pPr>
              <a:lvl5pPr marL="20574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第一脚指示</a:t>
              </a:r>
              <a:endParaRPr lang="zh-CN" alt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V="1">
              <a:off x="432" y="2784"/>
              <a:ext cx="288" cy="33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5310288" y="4869160"/>
            <a:ext cx="2051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j-ea"/>
                <a:ea typeface="+mj-ea"/>
              </a:rPr>
              <a:t>SOT IC(</a:t>
            </a:r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双排直列</a:t>
            </a:r>
            <a:r>
              <a:rPr lang="en-US" altLang="zh-CN" b="1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endParaRPr lang="zh-CN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0" y="188640"/>
            <a:ext cx="9144000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3.3.1  IC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第一</a:t>
            </a: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脚辨认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5" grpId="0" autoUpdateAnimBg="0"/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31750">
            <a:solidFill>
              <a:srgbClr val="3366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4279" name="Picture 7" descr="MVC-003S"/>
          <p:cNvPicPr>
            <a:picLocks noChangeAspect="1" noChangeArrowheads="1"/>
          </p:cNvPicPr>
          <p:nvPr/>
        </p:nvPicPr>
        <p:blipFill>
          <a:blip r:embed="rId1">
            <a:lum bright="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830" y="1591469"/>
            <a:ext cx="512445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3474880" y="5691515"/>
            <a:ext cx="2562944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  <a:latin typeface="+mj-ea"/>
                <a:ea typeface="+mj-ea"/>
              </a:rPr>
              <a:t>QFP 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</a:rPr>
              <a:t>IC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（四方形贴片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）</a:t>
            </a:r>
            <a:endParaRPr lang="zh-CN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" name="Group 12"/>
          <p:cNvGrpSpPr/>
          <p:nvPr/>
        </p:nvGrpSpPr>
        <p:grpSpPr bwMode="auto">
          <a:xfrm>
            <a:off x="2196430" y="4715669"/>
            <a:ext cx="2209800" cy="871538"/>
            <a:chOff x="144" y="3264"/>
            <a:chExt cx="1392" cy="549"/>
          </a:xfrm>
        </p:grpSpPr>
        <p:sp>
          <p:nvSpPr>
            <p:cNvPr id="53255" name="Text Box 10"/>
            <p:cNvSpPr txBox="1">
              <a:spLocks noChangeArrowheads="1"/>
            </p:cNvSpPr>
            <p:nvPr/>
          </p:nvSpPr>
          <p:spPr bwMode="auto">
            <a:xfrm>
              <a:off x="144" y="3577"/>
              <a:ext cx="1392" cy="2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</p:spPr>
          <p:txBody>
            <a:bodyPr lIns="90000" tIns="46800" rIns="90000" bIns="46800">
              <a:spAutoFit/>
            </a:bodyPr>
            <a:lstStyle>
              <a:lvl1pPr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1pPr>
              <a:lvl2pPr marL="742950" indent="-28575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2pPr>
              <a:lvl3pPr marL="11430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3pPr>
              <a:lvl4pPr marL="16002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4pPr>
              <a:lvl5pPr marL="20574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chemeClr val="tx1"/>
                  </a:solidFill>
                </a:rPr>
                <a:t>方向指示标记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256" name="Line 11"/>
            <p:cNvSpPr>
              <a:spLocks noChangeShapeType="1"/>
            </p:cNvSpPr>
            <p:nvPr/>
          </p:nvSpPr>
          <p:spPr bwMode="auto">
            <a:xfrm flipV="1">
              <a:off x="271" y="3264"/>
              <a:ext cx="632" cy="313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</p:grp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260647"/>
            <a:ext cx="9143999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3.3.2  IC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第一</a:t>
            </a: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脚辨认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1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31750">
            <a:solidFill>
              <a:srgbClr val="3366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3264396" y="4869160"/>
            <a:ext cx="2615208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3399"/>
                </a:solidFill>
                <a:latin typeface="Times New Roman" panose="02020603050405020304" charset="0"/>
                <a:ea typeface="楷体_GB2312" panose="02010609030101010101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  <a:latin typeface="+mj-ea"/>
                <a:ea typeface="+mj-ea"/>
              </a:rPr>
              <a:t>BGA</a:t>
            </a: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（ 底部锡球贴片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ea typeface="+mj-ea"/>
              </a:rPr>
              <a:t>）</a:t>
            </a:r>
            <a:endParaRPr lang="zh-CN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" name="Group 21"/>
          <p:cNvGrpSpPr/>
          <p:nvPr/>
        </p:nvGrpSpPr>
        <p:grpSpPr bwMode="auto">
          <a:xfrm>
            <a:off x="457200" y="1752600"/>
            <a:ext cx="3962400" cy="2965450"/>
            <a:chOff x="288" y="1104"/>
            <a:chExt cx="2496" cy="1868"/>
          </a:xfrm>
        </p:grpSpPr>
        <p:pic>
          <p:nvPicPr>
            <p:cNvPr id="54284" name="Picture 9" descr="MVC-001S"/>
            <p:cNvPicPr>
              <a:picLocks noChangeAspect="1" noChangeArrowheads="1"/>
            </p:cNvPicPr>
            <p:nvPr/>
          </p:nvPicPr>
          <p:blipFill>
            <a:blip r:embed="rId1">
              <a:lum bright="36000"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104"/>
              <a:ext cx="2496" cy="1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85" name="Text Box 14"/>
            <p:cNvSpPr txBox="1">
              <a:spLocks noChangeArrowheads="1"/>
            </p:cNvSpPr>
            <p:nvPr/>
          </p:nvSpPr>
          <p:spPr bwMode="auto">
            <a:xfrm>
              <a:off x="2208" y="1104"/>
              <a:ext cx="576" cy="2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  <a:miter lim="800000"/>
            </a:ln>
          </p:spPr>
          <p:txBody>
            <a:bodyPr lIns="90000" tIns="46800" rIns="90000" bIns="46800">
              <a:spAutoFit/>
            </a:bodyPr>
            <a:lstStyle>
              <a:lvl1pPr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1pPr>
              <a:lvl2pPr marL="742950" indent="-28575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2pPr>
              <a:lvl3pPr marL="11430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3pPr>
              <a:lvl4pPr marL="16002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4pPr>
              <a:lvl5pPr marL="20574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FF0000"/>
                  </a:solidFill>
                </a:rPr>
                <a:t>正面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22"/>
          <p:cNvGrpSpPr/>
          <p:nvPr/>
        </p:nvGrpSpPr>
        <p:grpSpPr bwMode="auto">
          <a:xfrm>
            <a:off x="4800600" y="1752600"/>
            <a:ext cx="3962400" cy="2968625"/>
            <a:chOff x="3024" y="1104"/>
            <a:chExt cx="2496" cy="1870"/>
          </a:xfrm>
        </p:grpSpPr>
        <p:pic>
          <p:nvPicPr>
            <p:cNvPr id="54282" name="Picture 11" descr="MVC-002S"/>
            <p:cNvPicPr>
              <a:picLocks noChangeAspect="1" noChangeArrowheads="1"/>
            </p:cNvPicPr>
            <p:nvPr/>
          </p:nvPicPr>
          <p:blipFill>
            <a:blip r:embed="rId2">
              <a:lum bright="30000"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104"/>
              <a:ext cx="2496" cy="1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83" name="Text Box 15"/>
            <p:cNvSpPr txBox="1">
              <a:spLocks noChangeArrowheads="1"/>
            </p:cNvSpPr>
            <p:nvPr/>
          </p:nvSpPr>
          <p:spPr bwMode="auto">
            <a:xfrm>
              <a:off x="4896" y="1104"/>
              <a:ext cx="624" cy="2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  <a:miter lim="800000"/>
            </a:ln>
          </p:spPr>
          <p:txBody>
            <a:bodyPr lIns="90000" tIns="46800" rIns="90000" bIns="46800">
              <a:spAutoFit/>
            </a:bodyPr>
            <a:lstStyle>
              <a:lvl1pPr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1pPr>
              <a:lvl2pPr marL="742950" indent="-28575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2pPr>
              <a:lvl3pPr marL="11430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3pPr>
              <a:lvl4pPr marL="16002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4pPr>
              <a:lvl5pPr marL="20574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FF0000"/>
                  </a:solidFill>
                </a:rPr>
                <a:t>底面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304800" y="4267200"/>
            <a:ext cx="2057400" cy="696913"/>
            <a:chOff x="192" y="2688"/>
            <a:chExt cx="1296" cy="439"/>
          </a:xfrm>
        </p:grpSpPr>
        <p:sp>
          <p:nvSpPr>
            <p:cNvPr id="54280" name="Text Box 16"/>
            <p:cNvSpPr txBox="1">
              <a:spLocks noChangeArrowheads="1"/>
            </p:cNvSpPr>
            <p:nvPr/>
          </p:nvSpPr>
          <p:spPr bwMode="auto">
            <a:xfrm>
              <a:off x="192" y="2880"/>
              <a:ext cx="1296" cy="2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  <a:miter lim="800000"/>
            </a:ln>
          </p:spPr>
          <p:txBody>
            <a:bodyPr lIns="90000" tIns="46800" rIns="90000" bIns="46800">
              <a:spAutoFit/>
            </a:bodyPr>
            <a:lstStyle>
              <a:lvl1pPr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1pPr>
              <a:lvl2pPr marL="742950" indent="-28575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2pPr>
              <a:lvl3pPr marL="11430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3pPr>
              <a:lvl4pPr marL="16002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4pPr>
              <a:lvl5pPr marL="2057400" indent="-228600" eaLnBrk="0" hangingPunct="0"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rgbClr val="003399"/>
                  </a:solidFill>
                  <a:latin typeface="Times New Roman" panose="0202060305040502030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chemeClr val="tx1"/>
                  </a:solidFill>
                </a:rPr>
                <a:t>方向指示标记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281" name="Line 17"/>
            <p:cNvSpPr>
              <a:spLocks noChangeShapeType="1"/>
            </p:cNvSpPr>
            <p:nvPr/>
          </p:nvSpPr>
          <p:spPr bwMode="auto">
            <a:xfrm flipV="1">
              <a:off x="377" y="2688"/>
              <a:ext cx="432" cy="19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</p:grp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07504" y="188640"/>
            <a:ext cx="8928992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3.3.3  IC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第一</a:t>
            </a: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脚辨认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9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79512" y="44624"/>
            <a:ext cx="8712967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3.3.4  IC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第一</a:t>
            </a:r>
            <a:r>
              <a:rPr lang="zh-CN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脚辨认总结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4" name="Group 12"/>
          <p:cNvGrpSpPr/>
          <p:nvPr/>
        </p:nvGrpSpPr>
        <p:grpSpPr bwMode="auto">
          <a:xfrm>
            <a:off x="802481" y="1625105"/>
            <a:ext cx="2667000" cy="1676400"/>
            <a:chOff x="0" y="0"/>
            <a:chExt cx="1680" cy="1056"/>
          </a:xfrm>
        </p:grpSpPr>
        <p:pic>
          <p:nvPicPr>
            <p:cNvPr id="5" name="Picture 13" descr="Bitmap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0"/>
              <a:ext cx="105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288" y="313"/>
              <a:ext cx="694" cy="375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rgbClr val="000000"/>
              </a:solidFill>
              <a:miter lim="800000"/>
            </a:ln>
          </p:spPr>
          <p:txBody>
            <a:bodyPr tIns="72000" bIns="0"/>
            <a:lstStyle/>
            <a:p>
              <a:r>
                <a:rPr lang="en-US" altLang="zh-CN" sz="1200" b="1" dirty="0">
                  <a:solidFill>
                    <a:srgbClr val="FFFFFF"/>
                  </a:solidFill>
                  <a:latin typeface="+mj-ea"/>
                  <a:ea typeface="+mj-ea"/>
                </a:rPr>
                <a:t>OB36</a:t>
              </a:r>
              <a:endParaRPr lang="en-US" altLang="zh-CN" sz="1200" b="1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endParaRPr lang="en-US" altLang="zh-CN" sz="1200" b="1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r>
                <a:rPr lang="en-US" altLang="zh-CN" sz="1200" b="1" dirty="0">
                  <a:solidFill>
                    <a:srgbClr val="FFFFFF"/>
                  </a:solidFill>
                  <a:latin typeface="+mj-ea"/>
                  <a:ea typeface="+mj-ea"/>
                </a:rPr>
                <a:t>HC08</a:t>
              </a:r>
              <a:endParaRPr lang="en-US" altLang="zh-CN" sz="1000" dirty="0">
                <a:latin typeface="+mj-ea"/>
                <a:ea typeface="+mj-ea"/>
              </a:endParaRPr>
            </a:p>
          </p:txBody>
        </p:sp>
        <p:sp>
          <p:nvSpPr>
            <p:cNvPr id="7" name="Rectangle 15"/>
            <p:cNvSpPr>
              <a:spLocks noChangeArrowheads="1"/>
            </p:cNvSpPr>
            <p:nvPr/>
          </p:nvSpPr>
          <p:spPr bwMode="auto">
            <a:xfrm>
              <a:off x="0" y="807"/>
              <a:ext cx="173" cy="1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1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8" name="Rectangle 16"/>
            <p:cNvSpPr>
              <a:spLocks noChangeArrowheads="1"/>
            </p:cNvSpPr>
            <p:nvPr/>
          </p:nvSpPr>
          <p:spPr bwMode="auto">
            <a:xfrm>
              <a:off x="1123" y="50"/>
              <a:ext cx="173" cy="1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13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9" name="Rectangle 17"/>
            <p:cNvSpPr>
              <a:spLocks noChangeArrowheads="1"/>
            </p:cNvSpPr>
            <p:nvPr/>
          </p:nvSpPr>
          <p:spPr bwMode="auto">
            <a:xfrm>
              <a:off x="0" y="50"/>
              <a:ext cx="173" cy="1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24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1123" y="801"/>
              <a:ext cx="173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12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1421" y="568"/>
              <a:ext cx="259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/>
              <a:r>
                <a:rPr lang="zh-CN" altLang="en-US" sz="1200">
                  <a:latin typeface="+mj-ea"/>
                  <a:ea typeface="+mj-ea"/>
                </a:rPr>
                <a:t>厂标</a:t>
              </a:r>
              <a:endParaRPr lang="zh-CN" altLang="en-US" sz="1200">
                <a:latin typeface="+mj-ea"/>
                <a:ea typeface="+mj-ea"/>
              </a:endParaRPr>
            </a:p>
          </p:txBody>
        </p:sp>
        <p:sp>
          <p:nvSpPr>
            <p:cNvPr id="12" name="Line 20"/>
            <p:cNvSpPr>
              <a:spLocks noChangeShapeType="1"/>
            </p:cNvSpPr>
            <p:nvPr/>
          </p:nvSpPr>
          <p:spPr bwMode="auto">
            <a:xfrm flipV="1">
              <a:off x="989" y="652"/>
              <a:ext cx="432" cy="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3" name="Line 21"/>
            <p:cNvSpPr>
              <a:spLocks noChangeShapeType="1"/>
            </p:cNvSpPr>
            <p:nvPr/>
          </p:nvSpPr>
          <p:spPr bwMode="auto">
            <a:xfrm flipV="1">
              <a:off x="989" y="387"/>
              <a:ext cx="432" cy="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1421" y="304"/>
              <a:ext cx="259" cy="1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/>
              <a:r>
                <a:rPr lang="zh-CN" altLang="en-US" sz="1200">
                  <a:latin typeface="+mj-ea"/>
                  <a:ea typeface="+mj-ea"/>
                </a:rPr>
                <a:t>型号</a:t>
              </a:r>
              <a:endParaRPr lang="zh-CN" altLang="en-US" sz="1200">
                <a:latin typeface="+mj-ea"/>
                <a:ea typeface="+mj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253225" y="1613230"/>
            <a:ext cx="2667000" cy="1676400"/>
            <a:chOff x="5253225" y="1579748"/>
            <a:chExt cx="2667000" cy="1676400"/>
          </a:xfrm>
        </p:grpSpPr>
        <p:pic>
          <p:nvPicPr>
            <p:cNvPr id="3" name="Picture 11" descr="Bitmap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925" y="1579748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23"/>
            <p:cNvGrpSpPr/>
            <p:nvPr/>
          </p:nvGrpSpPr>
          <p:grpSpPr bwMode="auto">
            <a:xfrm>
              <a:off x="5253225" y="1684523"/>
              <a:ext cx="2667000" cy="1458913"/>
              <a:chOff x="0" y="0"/>
              <a:chExt cx="1680" cy="919"/>
            </a:xfrm>
          </p:grpSpPr>
          <p:sp>
            <p:nvSpPr>
              <p:cNvPr id="16" name="Rectangle 24"/>
              <p:cNvSpPr>
                <a:spLocks noChangeArrowheads="1"/>
              </p:cNvSpPr>
              <p:nvPr/>
            </p:nvSpPr>
            <p:spPr bwMode="auto">
              <a:xfrm>
                <a:off x="280" y="239"/>
                <a:ext cx="694" cy="375"/>
              </a:xfrm>
              <a:prstGeom prst="rect">
                <a:avLst/>
              </a:prstGeom>
              <a:solidFill>
                <a:srgbClr val="333333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tIns="72000" bIns="0"/>
              <a:lstStyle/>
              <a:p>
                <a:r>
                  <a:rPr lang="en-US" altLang="zh-CN" sz="1200" b="1">
                    <a:solidFill>
                      <a:srgbClr val="FFFFFF"/>
                    </a:solidFill>
                    <a:latin typeface="+mj-ea"/>
                    <a:ea typeface="+mj-ea"/>
                  </a:rPr>
                  <a:t>OB36</a:t>
                </a:r>
                <a:endParaRPr lang="en-US" altLang="zh-CN" sz="1200" b="1">
                  <a:solidFill>
                    <a:srgbClr val="FFFFFF"/>
                  </a:solidFill>
                  <a:latin typeface="+mj-ea"/>
                  <a:ea typeface="+mj-ea"/>
                </a:endParaRPr>
              </a:p>
              <a:p>
                <a:endParaRPr lang="en-US" altLang="zh-CN" sz="1200" b="1">
                  <a:solidFill>
                    <a:srgbClr val="FFFFFF"/>
                  </a:solidFill>
                  <a:latin typeface="+mj-ea"/>
                  <a:ea typeface="+mj-ea"/>
                </a:endParaRPr>
              </a:p>
              <a:p>
                <a:r>
                  <a:rPr lang="en-US" altLang="zh-CN" sz="1200" b="1">
                    <a:solidFill>
                      <a:srgbClr val="FFFFFF"/>
                    </a:solidFill>
                    <a:latin typeface="+mj-ea"/>
                    <a:ea typeface="+mj-ea"/>
                  </a:rPr>
                  <a:t>HC08</a:t>
                </a:r>
                <a:endParaRPr lang="en-US" altLang="zh-CN" sz="1000">
                  <a:latin typeface="+mj-ea"/>
                  <a:ea typeface="+mj-ea"/>
                </a:endParaRPr>
              </a:p>
            </p:txBody>
          </p:sp>
          <p:sp>
            <p:nvSpPr>
              <p:cNvPr id="17" name="AutoShape 25"/>
              <p:cNvSpPr>
                <a:spLocks noChangeArrowheads="1"/>
              </p:cNvSpPr>
              <p:nvPr/>
            </p:nvSpPr>
            <p:spPr bwMode="auto">
              <a:xfrm>
                <a:off x="298" y="547"/>
                <a:ext cx="63" cy="62"/>
              </a:xfrm>
              <a:prstGeom prst="flowChartConnector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18" name="Rectangle 26"/>
              <p:cNvSpPr>
                <a:spLocks noChangeArrowheads="1"/>
              </p:cNvSpPr>
              <p:nvPr/>
            </p:nvSpPr>
            <p:spPr bwMode="auto">
              <a:xfrm>
                <a:off x="72" y="765"/>
                <a:ext cx="108" cy="1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zh-CN" sz="1600" dirty="0">
                    <a:latin typeface="+mj-ea"/>
                    <a:ea typeface="+mj-ea"/>
                  </a:rPr>
                  <a:t>1</a:t>
                </a:r>
                <a:endParaRPr lang="en-US" altLang="zh-CN" sz="1600" dirty="0">
                  <a:latin typeface="+mj-ea"/>
                  <a:ea typeface="+mj-ea"/>
                </a:endParaRPr>
              </a:p>
            </p:txBody>
          </p:sp>
          <p:sp>
            <p:nvSpPr>
              <p:cNvPr id="19" name="Rectangle 27"/>
              <p:cNvSpPr>
                <a:spLocks noChangeArrowheads="1"/>
              </p:cNvSpPr>
              <p:nvPr/>
            </p:nvSpPr>
            <p:spPr bwMode="auto">
              <a:xfrm>
                <a:off x="1123" y="0"/>
                <a:ext cx="173" cy="1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zh-CN" sz="1600">
                    <a:latin typeface="+mj-ea"/>
                    <a:ea typeface="+mj-ea"/>
                  </a:rPr>
                  <a:t>13</a:t>
                </a:r>
                <a:endParaRPr lang="en-US" altLang="zh-CN" sz="1600">
                  <a:latin typeface="+mj-ea"/>
                  <a:ea typeface="+mj-ea"/>
                </a:endParaRPr>
              </a:p>
            </p:txBody>
          </p:sp>
          <p:sp>
            <p:nvSpPr>
              <p:cNvPr id="20" name="Rectangle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73" cy="1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zh-CN" sz="1600">
                    <a:latin typeface="+mj-ea"/>
                    <a:ea typeface="+mj-ea"/>
                  </a:rPr>
                  <a:t>24</a:t>
                </a:r>
                <a:endParaRPr lang="en-US" altLang="zh-CN" sz="1600">
                  <a:latin typeface="+mj-ea"/>
                  <a:ea typeface="+mj-ea"/>
                </a:endParaRPr>
              </a:p>
            </p:txBody>
          </p:sp>
          <p:sp>
            <p:nvSpPr>
              <p:cNvPr id="21" name="Rectangle 29"/>
              <p:cNvSpPr>
                <a:spLocks noChangeArrowheads="1"/>
              </p:cNvSpPr>
              <p:nvPr/>
            </p:nvSpPr>
            <p:spPr bwMode="auto">
              <a:xfrm>
                <a:off x="1123" y="751"/>
                <a:ext cx="173" cy="1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zh-CN" sz="1600">
                    <a:latin typeface="+mj-ea"/>
                    <a:ea typeface="+mj-ea"/>
                  </a:rPr>
                  <a:t>12</a:t>
                </a:r>
                <a:endParaRPr lang="en-US" altLang="zh-CN" sz="1600">
                  <a:latin typeface="+mj-ea"/>
                  <a:ea typeface="+mj-ea"/>
                </a:endParaRPr>
              </a:p>
            </p:txBody>
          </p:sp>
          <p:sp>
            <p:nvSpPr>
              <p:cNvPr id="22" name="Rectangle 30"/>
              <p:cNvSpPr>
                <a:spLocks noChangeArrowheads="1"/>
              </p:cNvSpPr>
              <p:nvPr/>
            </p:nvSpPr>
            <p:spPr bwMode="auto">
              <a:xfrm>
                <a:off x="1421" y="518"/>
                <a:ext cx="259" cy="1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just"/>
                <a:r>
                  <a:rPr lang="zh-CN" altLang="en-US" sz="1200">
                    <a:latin typeface="+mj-ea"/>
                    <a:ea typeface="+mj-ea"/>
                  </a:rPr>
                  <a:t>厂标</a:t>
                </a:r>
                <a:endParaRPr lang="zh-CN" altLang="en-US" sz="1200">
                  <a:latin typeface="+mj-ea"/>
                  <a:ea typeface="+mj-ea"/>
                </a:endParaRPr>
              </a:p>
            </p:txBody>
          </p:sp>
          <p:sp>
            <p:nvSpPr>
              <p:cNvPr id="23" name="Line 31"/>
              <p:cNvSpPr>
                <a:spLocks noChangeShapeType="1"/>
              </p:cNvSpPr>
              <p:nvPr/>
            </p:nvSpPr>
            <p:spPr bwMode="auto">
              <a:xfrm flipV="1">
                <a:off x="989" y="602"/>
                <a:ext cx="432" cy="4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4" name="Line 32"/>
              <p:cNvSpPr>
                <a:spLocks noChangeShapeType="1"/>
              </p:cNvSpPr>
              <p:nvPr/>
            </p:nvSpPr>
            <p:spPr bwMode="auto">
              <a:xfrm flipV="1">
                <a:off x="989" y="337"/>
                <a:ext cx="432" cy="5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25" name="Rectangle 33"/>
              <p:cNvSpPr>
                <a:spLocks noChangeArrowheads="1"/>
              </p:cNvSpPr>
              <p:nvPr/>
            </p:nvSpPr>
            <p:spPr bwMode="auto">
              <a:xfrm>
                <a:off x="1421" y="254"/>
                <a:ext cx="259" cy="1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just"/>
                <a:r>
                  <a:rPr lang="zh-CN" altLang="en-US" sz="1200">
                    <a:latin typeface="+mj-ea"/>
                    <a:ea typeface="+mj-ea"/>
                  </a:rPr>
                  <a:t>型号</a:t>
                </a:r>
                <a:endParaRPr lang="zh-CN" altLang="en-US" sz="120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6" name="Group 34"/>
          <p:cNvGrpSpPr/>
          <p:nvPr/>
        </p:nvGrpSpPr>
        <p:grpSpPr bwMode="auto">
          <a:xfrm>
            <a:off x="802482" y="4381685"/>
            <a:ext cx="2667000" cy="1676400"/>
            <a:chOff x="0" y="0"/>
            <a:chExt cx="1680" cy="1056"/>
          </a:xfrm>
        </p:grpSpPr>
        <p:pic>
          <p:nvPicPr>
            <p:cNvPr id="27" name="Picture 35" descr="Bitmap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" y="0"/>
              <a:ext cx="105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36"/>
            <p:cNvSpPr>
              <a:spLocks noChangeArrowheads="1"/>
            </p:cNvSpPr>
            <p:nvPr/>
          </p:nvSpPr>
          <p:spPr bwMode="auto">
            <a:xfrm>
              <a:off x="288" y="313"/>
              <a:ext cx="694" cy="375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rgbClr val="000000"/>
              </a:solidFill>
              <a:miter lim="800000"/>
            </a:ln>
          </p:spPr>
          <p:txBody>
            <a:bodyPr tIns="72000" bIns="0"/>
            <a:lstStyle/>
            <a:p>
              <a:r>
                <a:rPr lang="en-US" altLang="zh-CN" sz="1200" b="1" dirty="0">
                  <a:solidFill>
                    <a:srgbClr val="FFFFFF"/>
                  </a:solidFill>
                  <a:latin typeface="+mj-ea"/>
                  <a:ea typeface="+mj-ea"/>
                </a:rPr>
                <a:t>OB36</a:t>
              </a:r>
              <a:endParaRPr lang="en-US" altLang="zh-CN" sz="1200" b="1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endParaRPr lang="en-US" altLang="zh-CN" sz="1200" b="1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r>
                <a:rPr lang="en-US" altLang="zh-CN" sz="1200" b="1" dirty="0">
                  <a:solidFill>
                    <a:srgbClr val="FFFFFF"/>
                  </a:solidFill>
                  <a:latin typeface="+mj-ea"/>
                  <a:ea typeface="+mj-ea"/>
                </a:rPr>
                <a:t>HC08</a:t>
              </a:r>
              <a:endParaRPr lang="en-US" altLang="zh-CN" sz="1000" dirty="0">
                <a:latin typeface="+mj-ea"/>
                <a:ea typeface="+mj-ea"/>
              </a:endParaRPr>
            </a:p>
          </p:txBody>
        </p:sp>
        <p:sp>
          <p:nvSpPr>
            <p:cNvPr id="29" name="Rectangle 37"/>
            <p:cNvSpPr>
              <a:spLocks noChangeArrowheads="1"/>
            </p:cNvSpPr>
            <p:nvPr/>
          </p:nvSpPr>
          <p:spPr bwMode="auto">
            <a:xfrm>
              <a:off x="286" y="376"/>
              <a:ext cx="50" cy="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0" name="Rectangle 38"/>
            <p:cNvSpPr>
              <a:spLocks noChangeArrowheads="1"/>
            </p:cNvSpPr>
            <p:nvPr/>
          </p:nvSpPr>
          <p:spPr bwMode="auto">
            <a:xfrm>
              <a:off x="0" y="807"/>
              <a:ext cx="173" cy="1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1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1123" y="50"/>
              <a:ext cx="173" cy="1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13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32" name="Rectangle 40"/>
            <p:cNvSpPr>
              <a:spLocks noChangeArrowheads="1"/>
            </p:cNvSpPr>
            <p:nvPr/>
          </p:nvSpPr>
          <p:spPr bwMode="auto">
            <a:xfrm>
              <a:off x="0" y="50"/>
              <a:ext cx="173" cy="1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24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1123" y="801"/>
              <a:ext cx="173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12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34" name="Rectangle 42"/>
            <p:cNvSpPr>
              <a:spLocks noChangeArrowheads="1"/>
            </p:cNvSpPr>
            <p:nvPr/>
          </p:nvSpPr>
          <p:spPr bwMode="auto">
            <a:xfrm>
              <a:off x="1421" y="568"/>
              <a:ext cx="259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/>
              <a:r>
                <a:rPr lang="zh-CN" altLang="en-US" sz="1200">
                  <a:latin typeface="+mj-ea"/>
                  <a:ea typeface="+mj-ea"/>
                </a:rPr>
                <a:t>厂标</a:t>
              </a:r>
              <a:endParaRPr lang="zh-CN" altLang="en-US" sz="1200">
                <a:latin typeface="+mj-ea"/>
                <a:ea typeface="+mj-ea"/>
              </a:endParaRPr>
            </a:p>
          </p:txBody>
        </p:sp>
        <p:sp>
          <p:nvSpPr>
            <p:cNvPr id="35" name="Line 43"/>
            <p:cNvSpPr>
              <a:spLocks noChangeShapeType="1"/>
            </p:cNvSpPr>
            <p:nvPr/>
          </p:nvSpPr>
          <p:spPr bwMode="auto">
            <a:xfrm flipV="1">
              <a:off x="989" y="652"/>
              <a:ext cx="432" cy="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6" name="Line 44"/>
            <p:cNvSpPr>
              <a:spLocks noChangeShapeType="1"/>
            </p:cNvSpPr>
            <p:nvPr/>
          </p:nvSpPr>
          <p:spPr bwMode="auto">
            <a:xfrm flipV="1">
              <a:off x="989" y="387"/>
              <a:ext cx="432" cy="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37" name="Rectangle 45"/>
            <p:cNvSpPr>
              <a:spLocks noChangeArrowheads="1"/>
            </p:cNvSpPr>
            <p:nvPr/>
          </p:nvSpPr>
          <p:spPr bwMode="auto">
            <a:xfrm>
              <a:off x="1421" y="304"/>
              <a:ext cx="259" cy="1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/>
              <a:r>
                <a:rPr lang="zh-CN" altLang="en-US" sz="1200">
                  <a:latin typeface="+mj-ea"/>
                  <a:ea typeface="+mj-ea"/>
                </a:rPr>
                <a:t>型号</a:t>
              </a:r>
              <a:endParaRPr lang="zh-CN" altLang="en-US" sz="1200">
                <a:latin typeface="+mj-ea"/>
                <a:ea typeface="+mj-ea"/>
              </a:endParaRPr>
            </a:p>
          </p:txBody>
        </p:sp>
      </p:grpSp>
      <p:grpSp>
        <p:nvGrpSpPr>
          <p:cNvPr id="38" name="Group 46"/>
          <p:cNvGrpSpPr/>
          <p:nvPr/>
        </p:nvGrpSpPr>
        <p:grpSpPr bwMode="auto">
          <a:xfrm>
            <a:off x="5119713" y="4515035"/>
            <a:ext cx="2667000" cy="1676400"/>
            <a:chOff x="0" y="0"/>
            <a:chExt cx="1680" cy="1056"/>
          </a:xfrm>
        </p:grpSpPr>
        <p:pic>
          <p:nvPicPr>
            <p:cNvPr id="39" name="Picture 47" descr="Bitmap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" y="0"/>
              <a:ext cx="105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tangle 48"/>
            <p:cNvSpPr>
              <a:spLocks noChangeArrowheads="1"/>
            </p:cNvSpPr>
            <p:nvPr/>
          </p:nvSpPr>
          <p:spPr bwMode="auto">
            <a:xfrm>
              <a:off x="296" y="307"/>
              <a:ext cx="694" cy="374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rgbClr val="000000"/>
              </a:solidFill>
              <a:miter lim="800000"/>
            </a:ln>
          </p:spPr>
          <p:txBody>
            <a:bodyPr tIns="72000" bIns="0"/>
            <a:lstStyle/>
            <a:p>
              <a:r>
                <a:rPr lang="en-US" altLang="zh-CN" sz="1200" b="1" dirty="0">
                  <a:solidFill>
                    <a:srgbClr val="FFFFFF"/>
                  </a:solidFill>
                  <a:latin typeface="+mj-ea"/>
                  <a:ea typeface="+mj-ea"/>
                </a:rPr>
                <a:t>T93151—1</a:t>
              </a:r>
              <a:endParaRPr lang="en-US" altLang="zh-CN" sz="1200" b="1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endParaRPr lang="en-US" altLang="zh-CN" sz="1200" b="1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r>
                <a:rPr lang="en-US" altLang="zh-CN" sz="1200" b="1" dirty="0">
                  <a:solidFill>
                    <a:srgbClr val="FFFFFF"/>
                  </a:solidFill>
                  <a:latin typeface="+mj-ea"/>
                  <a:ea typeface="+mj-ea"/>
                </a:rPr>
                <a:t>HC02A</a:t>
              </a:r>
              <a:endParaRPr lang="en-US" altLang="zh-CN" sz="1000" dirty="0">
                <a:latin typeface="+mj-ea"/>
                <a:ea typeface="+mj-ea"/>
              </a:endParaRPr>
            </a:p>
          </p:txBody>
        </p:sp>
        <p:sp>
          <p:nvSpPr>
            <p:cNvPr id="41" name="Rectangle 49"/>
            <p:cNvSpPr>
              <a:spLocks noChangeArrowheads="1"/>
            </p:cNvSpPr>
            <p:nvPr/>
          </p:nvSpPr>
          <p:spPr bwMode="auto">
            <a:xfrm>
              <a:off x="0" y="805"/>
              <a:ext cx="173" cy="1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1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42" name="Rectangle 50"/>
            <p:cNvSpPr>
              <a:spLocks noChangeArrowheads="1"/>
            </p:cNvSpPr>
            <p:nvPr/>
          </p:nvSpPr>
          <p:spPr bwMode="auto">
            <a:xfrm>
              <a:off x="1123" y="48"/>
              <a:ext cx="173" cy="1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13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43" name="Rectangle 51"/>
            <p:cNvSpPr>
              <a:spLocks noChangeArrowheads="1"/>
            </p:cNvSpPr>
            <p:nvPr/>
          </p:nvSpPr>
          <p:spPr bwMode="auto">
            <a:xfrm>
              <a:off x="0" y="48"/>
              <a:ext cx="173" cy="1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24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44" name="Rectangle 52"/>
            <p:cNvSpPr>
              <a:spLocks noChangeArrowheads="1"/>
            </p:cNvSpPr>
            <p:nvPr/>
          </p:nvSpPr>
          <p:spPr bwMode="auto">
            <a:xfrm>
              <a:off x="1123" y="799"/>
              <a:ext cx="173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CN" sz="1600">
                  <a:latin typeface="+mj-ea"/>
                  <a:ea typeface="+mj-ea"/>
                </a:rPr>
                <a:t>12</a:t>
              </a:r>
              <a:endParaRPr lang="en-US" altLang="zh-CN" sz="1600">
                <a:latin typeface="+mj-ea"/>
                <a:ea typeface="+mj-ea"/>
              </a:endParaRPr>
            </a:p>
          </p:txBody>
        </p:sp>
        <p:sp>
          <p:nvSpPr>
            <p:cNvPr id="45" name="Rectangle 53"/>
            <p:cNvSpPr>
              <a:spLocks noChangeArrowheads="1"/>
            </p:cNvSpPr>
            <p:nvPr/>
          </p:nvSpPr>
          <p:spPr bwMode="auto">
            <a:xfrm>
              <a:off x="1421" y="566"/>
              <a:ext cx="259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/>
              <a:r>
                <a:rPr lang="zh-CN" altLang="en-US" sz="1200">
                  <a:latin typeface="+mj-ea"/>
                  <a:ea typeface="+mj-ea"/>
                </a:rPr>
                <a:t>厂标</a:t>
              </a:r>
              <a:endParaRPr lang="zh-CN" altLang="en-US" sz="1200">
                <a:latin typeface="+mj-ea"/>
                <a:ea typeface="+mj-ea"/>
              </a:endParaRPr>
            </a:p>
          </p:txBody>
        </p:sp>
        <p:sp>
          <p:nvSpPr>
            <p:cNvPr id="46" name="Line 54"/>
            <p:cNvSpPr>
              <a:spLocks noChangeShapeType="1"/>
            </p:cNvSpPr>
            <p:nvPr/>
          </p:nvSpPr>
          <p:spPr bwMode="auto">
            <a:xfrm flipV="1">
              <a:off x="989" y="650"/>
              <a:ext cx="432" cy="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Line 55"/>
            <p:cNvSpPr>
              <a:spLocks noChangeShapeType="1"/>
            </p:cNvSpPr>
            <p:nvPr/>
          </p:nvSpPr>
          <p:spPr bwMode="auto">
            <a:xfrm flipV="1">
              <a:off x="989" y="385"/>
              <a:ext cx="432" cy="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8" name="Rectangle 56"/>
            <p:cNvSpPr>
              <a:spLocks noChangeArrowheads="1"/>
            </p:cNvSpPr>
            <p:nvPr/>
          </p:nvSpPr>
          <p:spPr bwMode="auto">
            <a:xfrm>
              <a:off x="1421" y="302"/>
              <a:ext cx="259" cy="1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just"/>
              <a:r>
                <a:rPr lang="zh-CN" altLang="en-US" sz="1200">
                  <a:latin typeface="+mj-ea"/>
                  <a:ea typeface="+mj-ea"/>
                </a:rPr>
                <a:t>型号</a:t>
              </a:r>
              <a:endParaRPr lang="zh-CN" altLang="en-US" sz="1200">
                <a:latin typeface="+mj-ea"/>
                <a:ea typeface="+mj-ea"/>
              </a:endParaRPr>
            </a:p>
          </p:txBody>
        </p:sp>
      </p:grpSp>
      <p:sp>
        <p:nvSpPr>
          <p:cNvPr id="49" name="Rectangle 57"/>
          <p:cNvSpPr>
            <a:spLocks noChangeArrowheads="1"/>
          </p:cNvSpPr>
          <p:nvPr/>
        </p:nvSpPr>
        <p:spPr bwMode="auto">
          <a:xfrm>
            <a:off x="596280" y="1144773"/>
            <a:ext cx="2895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① </a:t>
            </a:r>
            <a:r>
              <a:rPr lang="zh-CN" alt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缺口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标志 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0" name="Rectangle 58"/>
          <p:cNvSpPr>
            <a:spLocks noChangeArrowheads="1"/>
          </p:cNvSpPr>
          <p:nvPr/>
        </p:nvSpPr>
        <p:spPr bwMode="auto">
          <a:xfrm>
            <a:off x="4988768" y="1160648"/>
            <a:ext cx="2895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② 以圆点作标识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1" name="Rectangle 59"/>
          <p:cNvSpPr>
            <a:spLocks noChangeArrowheads="1"/>
          </p:cNvSpPr>
          <p:nvPr/>
        </p:nvSpPr>
        <p:spPr bwMode="auto">
          <a:xfrm>
            <a:off x="668288" y="3784784"/>
            <a:ext cx="2895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③ 以横杠作标识 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2" name="Rectangle 60"/>
          <p:cNvSpPr>
            <a:spLocks noChangeArrowheads="1"/>
          </p:cNvSpPr>
          <p:nvPr/>
        </p:nvSpPr>
        <p:spPr bwMode="auto">
          <a:xfrm>
            <a:off x="4997352" y="3632385"/>
            <a:ext cx="3751112" cy="701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④ 以文字作标识（正看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IC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下排引脚的左边第一个脚为“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1”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） 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840"/>
            <a:ext cx="7765415" cy="1301115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3.4  IC</a:t>
            </a:r>
            <a:r>
              <a:rPr lang="zh-CN" altLang="en-US" dirty="0" smtClean="0">
                <a:latin typeface="+mj-ea"/>
              </a:rPr>
              <a:t>芯片总结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5736" y="1772816"/>
            <a:ext cx="5328592" cy="3960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芯片型号与命名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00FF"/>
                </a:solidFill>
                <a:latin typeface="+mj-ea"/>
                <a:ea typeface="+mj-ea"/>
              </a:rPr>
              <a:t>封装</a:t>
            </a: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形式及管脚顺序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rgbClr val="0000FF"/>
                </a:solidFill>
                <a:latin typeface="+mj-ea"/>
                <a:ea typeface="+mj-ea"/>
              </a:rPr>
              <a:t>数据手册</a:t>
            </a:r>
            <a:endParaRPr lang="en-US" altLang="zh-CN" sz="3600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zh-CN" altLang="en-US" sz="3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188640"/>
            <a:ext cx="8208912" cy="1470025"/>
          </a:xfrm>
        </p:spPr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4.  </a:t>
            </a:r>
            <a:r>
              <a:rPr lang="zh-CN" altLang="en-US" dirty="0" smtClean="0"/>
              <a:t>常用元器件</a:t>
            </a:r>
            <a:br>
              <a:rPr lang="en-US" altLang="zh-CN" dirty="0" smtClean="0"/>
            </a:br>
            <a:r>
              <a:rPr lang="zh-CN" altLang="en-US" dirty="0" smtClean="0"/>
              <a:t>课堂练习内容和要求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2060848"/>
            <a:ext cx="8568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b="1" dirty="0" smtClean="0">
                <a:solidFill>
                  <a:srgbClr val="0000FF"/>
                </a:solidFill>
                <a:latin typeface="+mj-ea"/>
                <a:ea typeface="+mj-ea"/>
              </a:rPr>
              <a:t>电阻类：</a:t>
            </a:r>
            <a:r>
              <a:rPr lang="en-US" altLang="zh-CN" sz="2800" b="1" dirty="0" smtClean="0">
                <a:solidFill>
                  <a:srgbClr val="FF3399"/>
                </a:solidFill>
                <a:latin typeface="+mj-ea"/>
                <a:ea typeface="+mj-ea"/>
              </a:rPr>
              <a:t>1.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色环</a:t>
            </a:r>
            <a:r>
              <a:rPr lang="zh-CN" altLang="en-US" sz="2800" b="1" dirty="0">
                <a:solidFill>
                  <a:srgbClr val="FF3399"/>
                </a:solidFill>
                <a:latin typeface="+mj-ea"/>
                <a:ea typeface="+mj-ea"/>
              </a:rPr>
              <a:t>电阻 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  </a:t>
            </a:r>
            <a:r>
              <a:rPr lang="en-US" altLang="zh-CN" sz="2800" b="1" dirty="0" smtClean="0">
                <a:solidFill>
                  <a:srgbClr val="FF3399"/>
                </a:solidFill>
                <a:latin typeface="+mj-ea"/>
                <a:ea typeface="+mj-ea"/>
              </a:rPr>
              <a:t>2</a:t>
            </a:r>
            <a:r>
              <a:rPr lang="en-US" altLang="zh-CN" sz="2800" b="1" dirty="0">
                <a:solidFill>
                  <a:srgbClr val="FF3399"/>
                </a:solidFill>
                <a:latin typeface="+mj-ea"/>
                <a:ea typeface="+mj-ea"/>
              </a:rPr>
              <a:t>.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电位器   </a:t>
            </a:r>
            <a:r>
              <a:rPr lang="en-US" altLang="zh-CN" sz="2800" b="1" dirty="0" smtClean="0">
                <a:solidFill>
                  <a:srgbClr val="FF3399"/>
                </a:solidFill>
                <a:latin typeface="+mj-ea"/>
                <a:ea typeface="+mj-ea"/>
              </a:rPr>
              <a:t>3.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光敏电阻</a:t>
            </a:r>
            <a:endParaRPr lang="en-US" altLang="zh-CN" sz="28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b="1" dirty="0" smtClean="0">
                <a:solidFill>
                  <a:srgbClr val="0000FF"/>
                </a:solidFill>
                <a:latin typeface="+mj-ea"/>
                <a:ea typeface="+mj-ea"/>
              </a:rPr>
              <a:t>二极管类：</a:t>
            </a:r>
            <a:r>
              <a:rPr lang="en-US" altLang="zh-CN" sz="2800" b="1" dirty="0">
                <a:solidFill>
                  <a:srgbClr val="FF3399"/>
                </a:solidFill>
                <a:latin typeface="+mj-ea"/>
                <a:ea typeface="+mj-ea"/>
              </a:rPr>
              <a:t>1.</a:t>
            </a:r>
            <a:r>
              <a:rPr lang="zh-CN" altLang="en-US" sz="2800" b="1" dirty="0">
                <a:solidFill>
                  <a:srgbClr val="FF3399"/>
                </a:solidFill>
                <a:latin typeface="+mj-ea"/>
                <a:ea typeface="+mj-ea"/>
              </a:rPr>
              <a:t>普通二极管 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 </a:t>
            </a:r>
            <a:r>
              <a:rPr lang="en-US" altLang="zh-CN" sz="2800" b="1" dirty="0" smtClean="0">
                <a:solidFill>
                  <a:srgbClr val="FF3399"/>
                </a:solidFill>
                <a:latin typeface="+mj-ea"/>
                <a:ea typeface="+mj-ea"/>
              </a:rPr>
              <a:t>2.LED</a:t>
            </a:r>
            <a:r>
              <a:rPr lang="zh-CN" altLang="en-US" sz="2800" b="1" dirty="0">
                <a:solidFill>
                  <a:srgbClr val="FF3399"/>
                </a:solidFill>
                <a:latin typeface="+mj-ea"/>
                <a:ea typeface="+mj-ea"/>
              </a:rPr>
              <a:t>灯 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 </a:t>
            </a:r>
            <a:r>
              <a:rPr lang="en-US" altLang="zh-CN" sz="2800" b="1" dirty="0" smtClean="0">
                <a:solidFill>
                  <a:srgbClr val="FF3399"/>
                </a:solidFill>
                <a:latin typeface="+mj-ea"/>
                <a:ea typeface="+mj-ea"/>
              </a:rPr>
              <a:t>3.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数码</a:t>
            </a:r>
            <a:r>
              <a:rPr lang="zh-CN" altLang="en-US" sz="2800" b="1" dirty="0">
                <a:solidFill>
                  <a:srgbClr val="FF3399"/>
                </a:solidFill>
                <a:latin typeface="+mj-ea"/>
                <a:ea typeface="+mj-ea"/>
              </a:rPr>
              <a:t>管</a:t>
            </a:r>
            <a:endParaRPr lang="en-US" altLang="zh-CN" sz="2800" b="1" dirty="0">
              <a:solidFill>
                <a:srgbClr val="FF3399"/>
              </a:solidFill>
              <a:latin typeface="+mj-ea"/>
              <a:ea typeface="+mj-e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b="1" dirty="0" smtClean="0">
                <a:solidFill>
                  <a:srgbClr val="0000FF"/>
                </a:solidFill>
                <a:latin typeface="+mj-ea"/>
                <a:ea typeface="+mj-ea"/>
              </a:rPr>
              <a:t>三极管类：</a:t>
            </a:r>
            <a:r>
              <a:rPr lang="en-US" altLang="zh-CN" sz="2800" b="1" dirty="0">
                <a:solidFill>
                  <a:srgbClr val="FF3399"/>
                </a:solidFill>
                <a:latin typeface="+mj-ea"/>
                <a:ea typeface="+mj-ea"/>
              </a:rPr>
              <a:t>1.NPN</a:t>
            </a:r>
            <a:r>
              <a:rPr lang="zh-CN" altLang="en-US" sz="2800" b="1" dirty="0">
                <a:solidFill>
                  <a:srgbClr val="FF3399"/>
                </a:solidFill>
                <a:latin typeface="+mj-ea"/>
                <a:ea typeface="+mj-ea"/>
              </a:rPr>
              <a:t>管  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 </a:t>
            </a:r>
            <a:r>
              <a:rPr lang="en-US" altLang="zh-CN" sz="2800" b="1" dirty="0" smtClean="0">
                <a:solidFill>
                  <a:srgbClr val="FF3399"/>
                </a:solidFill>
                <a:latin typeface="+mj-ea"/>
                <a:ea typeface="+mj-ea"/>
              </a:rPr>
              <a:t>2.PNP</a:t>
            </a:r>
            <a:r>
              <a:rPr lang="zh-CN" altLang="en-US" sz="2800" b="1" dirty="0">
                <a:solidFill>
                  <a:srgbClr val="FF3399"/>
                </a:solidFill>
                <a:latin typeface="+mj-ea"/>
                <a:ea typeface="+mj-ea"/>
              </a:rPr>
              <a:t>管</a:t>
            </a:r>
            <a:endParaRPr lang="en-US" altLang="zh-CN" sz="2800" b="1" dirty="0">
              <a:solidFill>
                <a:srgbClr val="FF3399"/>
              </a:solidFill>
              <a:latin typeface="+mj-ea"/>
              <a:ea typeface="+mj-ea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b="1" dirty="0" smtClean="0">
                <a:solidFill>
                  <a:srgbClr val="0000FF"/>
                </a:solidFill>
                <a:latin typeface="+mj-ea"/>
                <a:ea typeface="+mj-ea"/>
              </a:rPr>
              <a:t>电容类：</a:t>
            </a:r>
            <a:r>
              <a:rPr lang="en-US" altLang="zh-CN" sz="2800" b="1" dirty="0" smtClean="0">
                <a:solidFill>
                  <a:srgbClr val="FF3399"/>
                </a:solidFill>
                <a:latin typeface="+mj-ea"/>
                <a:ea typeface="+mj-ea"/>
              </a:rPr>
              <a:t>1</a:t>
            </a:r>
            <a:r>
              <a:rPr lang="en-US" altLang="zh-CN" sz="2800" b="1" dirty="0">
                <a:solidFill>
                  <a:srgbClr val="FF3399"/>
                </a:solidFill>
                <a:latin typeface="+mj-ea"/>
                <a:ea typeface="+mj-ea"/>
              </a:rPr>
              <a:t>.</a:t>
            </a:r>
            <a:r>
              <a:rPr lang="zh-CN" altLang="en-US" sz="2800" b="1" dirty="0">
                <a:solidFill>
                  <a:srgbClr val="FF3399"/>
                </a:solidFill>
                <a:latin typeface="+mj-ea"/>
                <a:ea typeface="+mj-ea"/>
              </a:rPr>
              <a:t>电解电容 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 </a:t>
            </a:r>
            <a:r>
              <a:rPr lang="en-US" altLang="zh-CN" sz="2800" b="1" dirty="0" smtClean="0">
                <a:solidFill>
                  <a:srgbClr val="FF3399"/>
                </a:solidFill>
                <a:latin typeface="+mj-ea"/>
                <a:ea typeface="+mj-ea"/>
              </a:rPr>
              <a:t>2.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涤纶</a:t>
            </a:r>
            <a:r>
              <a:rPr lang="zh-CN" altLang="en-US" sz="2800" b="1" dirty="0">
                <a:solidFill>
                  <a:srgbClr val="FF3399"/>
                </a:solidFill>
                <a:latin typeface="+mj-ea"/>
                <a:ea typeface="+mj-ea"/>
              </a:rPr>
              <a:t>电容 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 </a:t>
            </a:r>
            <a:r>
              <a:rPr lang="en-US" altLang="zh-CN" sz="2800" b="1" dirty="0" smtClean="0">
                <a:solidFill>
                  <a:srgbClr val="FF3399"/>
                </a:solidFill>
                <a:latin typeface="+mj-ea"/>
                <a:ea typeface="+mj-ea"/>
              </a:rPr>
              <a:t>3.</a:t>
            </a:r>
            <a:r>
              <a:rPr lang="zh-CN" altLang="en-US" sz="2800" b="1" dirty="0" smtClean="0">
                <a:solidFill>
                  <a:srgbClr val="FF3399"/>
                </a:solidFill>
                <a:latin typeface="+mj-ea"/>
                <a:ea typeface="+mj-ea"/>
              </a:rPr>
              <a:t>瓷介电容</a:t>
            </a:r>
            <a:endParaRPr lang="en-US" altLang="zh-CN" sz="2800" b="1" dirty="0" smtClean="0">
              <a:solidFill>
                <a:srgbClr val="FF3399"/>
              </a:solidFill>
              <a:latin typeface="+mj-ea"/>
              <a:ea typeface="+mj-ea"/>
            </a:endParaRPr>
          </a:p>
          <a:p>
            <a:endParaRPr lang="zh-CN" altLang="en-US" sz="36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1897a962-a741-4e0a-9c4c-a665a0e75138}"/>
</p:tagLst>
</file>

<file path=ppt/tags/tag2.xml><?xml version="1.0" encoding="utf-8"?>
<p:tagLst xmlns:p="http://schemas.openxmlformats.org/presentationml/2006/main">
  <p:tag name="KSO_WM_UNIT_TABLE_BEAUTIFY" val="smartTable{760b6ff7-f63b-4237-834a-62cdcde3c7b5}"/>
</p:tagLst>
</file>

<file path=ppt/tags/tag3.xml><?xml version="1.0" encoding="utf-8"?>
<p:tagLst xmlns:p="http://schemas.openxmlformats.org/presentationml/2006/main">
  <p:tag name="KSO_WM_UNIT_TABLE_BEAUTIFY" val="smartTable{6c866f65-9b69-4560-a675-1fc632abb5f9}"/>
</p:tagLst>
</file>

<file path=ppt/tags/tag4.xml><?xml version="1.0" encoding="utf-8"?>
<p:tagLst xmlns:p="http://schemas.openxmlformats.org/presentationml/2006/main">
  <p:tag name="KSO_WM_UNIT_TABLE_BEAUTIFY" val="smartTable{1d6e2c3e-7d11-451d-9c64-3bc45fb26036}"/>
</p:tagLst>
</file>

<file path=ppt/tags/tag5.xml><?xml version="1.0" encoding="utf-8"?>
<p:tagLst xmlns:p="http://schemas.openxmlformats.org/presentationml/2006/main">
  <p:tag name="KSO_WM_UNIT_TABLE_BEAUTIFY" val="smartTable{433a9836-a635-40c1-8bb3-1685776570b6}"/>
</p:tagLst>
</file>

<file path=ppt/tags/tag6.xml><?xml version="1.0" encoding="utf-8"?>
<p:tagLst xmlns:p="http://schemas.openxmlformats.org/presentationml/2006/main">
  <p:tag name="KSO_WM_UNIT_TABLE_BEAUTIFY" val="smartTable{ebfed507-a759-4863-a8f1-ffd816d7cae2}"/>
</p:tagLst>
</file>

<file path=ppt/tags/tag7.xml><?xml version="1.0" encoding="utf-8"?>
<p:tagLst xmlns:p="http://schemas.openxmlformats.org/presentationml/2006/main">
  <p:tag name="KSO_WPP_MARK_KEY" val="85534a2a-5601-4ebb-a94a-1e552f013e31"/>
  <p:tag name="COMMONDATA" val="eyJoZGlkIjoiZjY3NDUzZjRkNTI0ZDBjMzUyYTg0ZDE4NmUwMjY3MmYifQ=="/>
</p:tagLst>
</file>

<file path=ppt/theme/theme1.xml><?xml version="1.0" encoding="utf-8"?>
<a:theme xmlns:a="http://schemas.openxmlformats.org/drawingml/2006/main" name="Office 主题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square" lIns="90000" tIns="46800" rIns="90000" bIns="4680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Times New Roman" panose="02020603050405020304" charset="0"/>
            <a:ea typeface="楷体_GB2312" panose="0201060903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</a:spPr>
      <a:bodyPr vert="horz" wrap="square" lIns="90000" tIns="46800" rIns="90000" bIns="4680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Times New Roman" panose="02020603050405020304" charset="0"/>
            <a:ea typeface="楷体_GB2312" panose="02010609030101010101" pitchFamily="49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9751</Words>
  <Application>WPS 演示</Application>
  <PresentationFormat>全屏显示(4:3)</PresentationFormat>
  <Paragraphs>1707</Paragraphs>
  <Slides>102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102</vt:i4>
      </vt:variant>
    </vt:vector>
  </HeadingPairs>
  <TitlesOfParts>
    <vt:vector size="129" baseType="lpstr">
      <vt:lpstr>Arial</vt:lpstr>
      <vt:lpstr>宋体</vt:lpstr>
      <vt:lpstr>Wingdings</vt:lpstr>
      <vt:lpstr>Times New Roman</vt:lpstr>
      <vt:lpstr>楷体_GB2312</vt:lpstr>
      <vt:lpstr>新宋体</vt:lpstr>
      <vt:lpstr>微软雅黑</vt:lpstr>
      <vt:lpstr>Arial Unicode MS</vt:lpstr>
      <vt:lpstr>Franklin Gothic Medium</vt:lpstr>
      <vt:lpstr>黑体</vt:lpstr>
      <vt:lpstr>Franklin Gothic Book</vt:lpstr>
      <vt:lpstr>Calibri</vt:lpstr>
      <vt:lpstr>Times New Roman</vt:lpstr>
      <vt:lpstr>Wingdings</vt:lpstr>
      <vt:lpstr>Symbol</vt:lpstr>
      <vt:lpstr>+中文标题</vt:lpstr>
      <vt:lpstr>Segoe Print</vt:lpstr>
      <vt:lpstr>Verdana</vt:lpstr>
      <vt:lpstr>Office 主题</vt:lpstr>
      <vt:lpstr>Default Design</vt:lpstr>
      <vt:lpstr>Visio.Drawing.11</vt:lpstr>
      <vt:lpstr>Visio.Drawing.11</vt:lpstr>
      <vt:lpstr>Paint.Picture</vt:lpstr>
      <vt:lpstr>Visio.Drawing.11</vt:lpstr>
      <vt:lpstr>PBrush</vt:lpstr>
      <vt:lpstr>PBrush</vt:lpstr>
      <vt:lpstr>PBrush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常用电子元器件基础</vt:lpstr>
      <vt:lpstr>主要内容</vt:lpstr>
      <vt:lpstr>电子系统</vt:lpstr>
      <vt:lpstr>电子狗材料清单（BOM）</vt:lpstr>
      <vt:lpstr>1. 常用电子元器件</vt:lpstr>
      <vt:lpstr>PowerPoint 演示文稿</vt:lpstr>
      <vt:lpstr>PowerPoint 演示文稿</vt:lpstr>
      <vt:lpstr>2.1 电阻器基础知识</vt:lpstr>
      <vt:lpstr>2.2 电阻器分类</vt:lpstr>
      <vt:lpstr>2.3  电阻器命名方法</vt:lpstr>
      <vt:lpstr>2.4  常用电阻器</vt:lpstr>
      <vt:lpstr>2.4.1  碳膜电阻（RT）  </vt:lpstr>
      <vt:lpstr>2.4.1  碳膜电阻特性</vt:lpstr>
      <vt:lpstr>2.4.2  金属膜电阻（RJ）</vt:lpstr>
      <vt:lpstr>2.4.3 金属膜电阻与碳膜电阻区分</vt:lpstr>
      <vt:lpstr>区分方法1：颜色</vt:lpstr>
      <vt:lpstr>区分方法2：色环</vt:lpstr>
      <vt:lpstr>区分方法3：导电膜颜色</vt:lpstr>
      <vt:lpstr>2.4.4  绕线电阻（RX）  </vt:lpstr>
      <vt:lpstr>2.4.5  水泥电阻  </vt:lpstr>
      <vt:lpstr>2.4.6  敏感电阻器</vt:lpstr>
      <vt:lpstr>2.4.7  集成电阻（排阻）</vt:lpstr>
      <vt:lpstr>2.4.8 电位器—阻值可以调节的电阻器</vt:lpstr>
      <vt:lpstr>2.4.8  电位器</vt:lpstr>
      <vt:lpstr>2.4.9  贴片电阻</vt:lpstr>
      <vt:lpstr>2.5  电阻器主要参数 </vt:lpstr>
      <vt:lpstr>2.5.1  标称阻值</vt:lpstr>
      <vt:lpstr>PowerPoint 演示文稿</vt:lpstr>
      <vt:lpstr>2.5.2  允许偏差表示方法</vt:lpstr>
      <vt:lpstr>PowerPoint 演示文稿</vt:lpstr>
      <vt:lpstr>2.6  电阻标识方法</vt:lpstr>
      <vt:lpstr>PowerPoint 演示文稿</vt:lpstr>
      <vt:lpstr>PowerPoint 演示文稿</vt:lpstr>
      <vt:lpstr>2.6.3  数码标记法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2.7  电阻检测</vt:lpstr>
      <vt:lpstr>PowerPoint 演示文稿</vt:lpstr>
      <vt:lpstr>PowerPoint 演示文稿</vt:lpstr>
      <vt:lpstr>2.8  总结</vt:lpstr>
      <vt:lpstr>PowerPoint 演示文稿</vt:lpstr>
      <vt:lpstr>主要内容</vt:lpstr>
      <vt:lpstr>1.  电容基本知识</vt:lpstr>
      <vt:lpstr>1.1  符号  C</vt:lpstr>
      <vt:lpstr>1.2  常见电容器外形</vt:lpstr>
      <vt:lpstr>2.  分类</vt:lpstr>
      <vt:lpstr>PowerPoint 演示文稿</vt:lpstr>
      <vt:lpstr>PowerPoint 演示文稿</vt:lpstr>
      <vt:lpstr>PowerPoint 演示文稿</vt:lpstr>
      <vt:lpstr>4.1.1  标识举例</vt:lpstr>
      <vt:lpstr>PowerPoint 演示文稿</vt:lpstr>
      <vt:lpstr>PowerPoint 演示文稿</vt:lpstr>
      <vt:lpstr>PowerPoint 演示文稿</vt:lpstr>
      <vt:lpstr>PowerPoint 演示文稿</vt:lpstr>
      <vt:lpstr>5.  电容器的检测</vt:lpstr>
      <vt:lpstr>6.1  电容器的选用原则</vt:lpstr>
      <vt:lpstr>6.2  电容器使用注意事项</vt:lpstr>
      <vt:lpstr>半导体器件</vt:lpstr>
      <vt:lpstr>主要内容</vt:lpstr>
      <vt:lpstr>PowerPoint 演示文稿</vt:lpstr>
      <vt:lpstr>1.2  二极管型号命名</vt:lpstr>
      <vt:lpstr>PowerPoint 演示文稿</vt:lpstr>
      <vt:lpstr>PowerPoint 演示文稿</vt:lpstr>
      <vt:lpstr>1.5  万用表检测二极管</vt:lpstr>
      <vt:lpstr>1.6   LED数码管</vt:lpstr>
      <vt:lpstr>1.7  数码管检测</vt:lpstr>
      <vt:lpstr>1.8  二极管总结</vt:lpstr>
      <vt:lpstr>PowerPoint 演示文稿</vt:lpstr>
      <vt:lpstr>PowerPoint 演示文稿</vt:lpstr>
      <vt:lpstr>2.3  型号与命名</vt:lpstr>
      <vt:lpstr>2.4  晶体管识别与检测</vt:lpstr>
      <vt:lpstr>2.4.1   数据手册查找</vt:lpstr>
      <vt:lpstr>2.4.2 万用表判断类型与管脚位置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2.4.2  测量放大倍数</vt:lpstr>
      <vt:lpstr>2.5  三极管总结</vt:lpstr>
      <vt:lpstr>PowerPoint 演示文稿</vt:lpstr>
      <vt:lpstr>3.2  芯片型号与命名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 IC芯片总结</vt:lpstr>
      <vt:lpstr> 4.  常用元器件 课堂练习内容和要求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</dc:creator>
  <cp:lastModifiedBy>wangyx</cp:lastModifiedBy>
  <cp:revision>574</cp:revision>
  <dcterms:created xsi:type="dcterms:W3CDTF">2018-11-27T01:43:00Z</dcterms:created>
  <dcterms:modified xsi:type="dcterms:W3CDTF">2022-10-31T11:32:33Z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2052-11.1.0.12759</vt:lpwstr>
  </property>
  <property fmtid="{D5CDD505-2E9C-101B-9397-08002B2CF9AE}" pid="3" name="ICV">
    <vt:lpwstr>31AF6CDDC839400590C3E0F2F71B6CB1</vt:lpwstr>
  </property>
</Properties>
</file>